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notesSlides/notesSlide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2.xml" ContentType="application/vnd.openxmlformats-officedocument.presentationml.notes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sldIdLst>
    <p:sldId id="256" r:id="rId2"/>
    <p:sldId id="257" r:id="rId3"/>
    <p:sldId id="258" r:id="rId4"/>
    <p:sldId id="259" r:id="rId5"/>
    <p:sldId id="263" r:id="rId6"/>
    <p:sldId id="264" r:id="rId7"/>
    <p:sldId id="265" r:id="rId8"/>
    <p:sldId id="266" r:id="rId9"/>
    <p:sldId id="260" r:id="rId10"/>
    <p:sldId id="261" r:id="rId11"/>
    <p:sldId id="262" r:id="rId12"/>
    <p:sldId id="267" r:id="rId13"/>
    <p:sldId id="269" r:id="rId14"/>
    <p:sldId id="270" r:id="rId15"/>
    <p:sldId id="271" r:id="rId16"/>
    <p:sldId id="272" r:id="rId17"/>
    <p:sldId id="274" r:id="rId18"/>
    <p:sldId id="273" r:id="rId19"/>
    <p:sldId id="275" r:id="rId20"/>
    <p:sldId id="268" r:id="rId21"/>
    <p:sldId id="276" r:id="rId22"/>
    <p:sldId id="277" r:id="rId23"/>
    <p:sldId id="278" r:id="rId24"/>
    <p:sldId id="279" r:id="rId25"/>
    <p:sldId id="281" r:id="rId26"/>
    <p:sldId id="280" r:id="rId27"/>
    <p:sldId id="282" r:id="rId28"/>
    <p:sldId id="283" r:id="rId29"/>
    <p:sldId id="284" r:id="rId30"/>
    <p:sldId id="285" r:id="rId31"/>
    <p:sldId id="287" r:id="rId32"/>
    <p:sldId id="286" r:id="rId33"/>
    <p:sldId id="288" r:id="rId34"/>
    <p:sldId id="289" r:id="rId35"/>
    <p:sldId id="290" r:id="rId36"/>
    <p:sldId id="291" r:id="rId37"/>
    <p:sldId id="294" r:id="rId38"/>
    <p:sldId id="293" r:id="rId39"/>
    <p:sldId id="295" r:id="rId40"/>
    <p:sldId id="296"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60"/>
    <p:restoredTop sz="94505"/>
  </p:normalViewPr>
  <p:slideViewPr>
    <p:cSldViewPr snapToGrid="0" snapToObjects="1">
      <p:cViewPr varScale="1">
        <p:scale>
          <a:sx n="115" d="100"/>
          <a:sy n="115" d="100"/>
        </p:scale>
        <p:origin x="120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DED414-5019-3A43-A0EA-2C0C003F243E}" type="datetimeFigureOut">
              <a:rPr lang="en-KH" smtClean="0"/>
              <a:t>3/31/22</a:t>
            </a:fld>
            <a:endParaRPr lang="en-K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3B9C7C-A1F6-DB48-8CDB-25383AB6E8A3}" type="slidenum">
              <a:rPr lang="en-KH" smtClean="0"/>
              <a:t>‹#›</a:t>
            </a:fld>
            <a:endParaRPr lang="en-KH"/>
          </a:p>
        </p:txBody>
      </p:sp>
    </p:spTree>
    <p:extLst>
      <p:ext uri="{BB962C8B-B14F-4D97-AF65-F5344CB8AC3E}">
        <p14:creationId xmlns:p14="http://schemas.microsoft.com/office/powerpoint/2010/main" val="4163233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a CPU with 32 address bus can have 2</a:t>
            </a:r>
            <a:r>
              <a:rPr lang="en-US" sz="1200" kern="1200" baseline="30000" dirty="0">
                <a:solidFill>
                  <a:schemeClr val="tx1"/>
                </a:solidFill>
                <a:effectLst/>
                <a:latin typeface="+mn-lt"/>
                <a:ea typeface="+mn-ea"/>
                <a:cs typeface="+mn-cs"/>
              </a:rPr>
              <a:t>32</a:t>
            </a:r>
            <a:r>
              <a:rPr lang="en-US" sz="1200" kern="1200" dirty="0">
                <a:solidFill>
                  <a:schemeClr val="tx1"/>
                </a:solidFill>
                <a:effectLst/>
                <a:latin typeface="+mn-lt"/>
                <a:ea typeface="+mn-ea"/>
                <a:cs typeface="+mn-cs"/>
              </a:rPr>
              <a:t> addressable memory locations. </a:t>
            </a:r>
            <a:endParaRPr lang="en-US" dirty="0"/>
          </a:p>
          <a:p>
            <a:endParaRPr lang="en-KH" dirty="0"/>
          </a:p>
        </p:txBody>
      </p:sp>
      <p:sp>
        <p:nvSpPr>
          <p:cNvPr id="4" name="Slide Number Placeholder 3"/>
          <p:cNvSpPr>
            <a:spLocks noGrp="1"/>
          </p:cNvSpPr>
          <p:nvPr>
            <p:ph type="sldNum" sz="quarter" idx="5"/>
          </p:nvPr>
        </p:nvSpPr>
        <p:spPr/>
        <p:txBody>
          <a:bodyPr/>
          <a:lstStyle/>
          <a:p>
            <a:fld id="{203B9C7C-A1F6-DB48-8CDB-25383AB6E8A3}" type="slidenum">
              <a:rPr lang="en-KH" smtClean="0"/>
              <a:t>10</a:t>
            </a:fld>
            <a:endParaRPr lang="en-KH"/>
          </a:p>
        </p:txBody>
      </p:sp>
    </p:spTree>
    <p:extLst>
      <p:ext uri="{BB962C8B-B14F-4D97-AF65-F5344CB8AC3E}">
        <p14:creationId xmlns:p14="http://schemas.microsoft.com/office/powerpoint/2010/main" val="1268454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H" dirty="0"/>
          </a:p>
        </p:txBody>
      </p:sp>
      <p:sp>
        <p:nvSpPr>
          <p:cNvPr id="4" name="Slide Number Placeholder 3"/>
          <p:cNvSpPr>
            <a:spLocks noGrp="1"/>
          </p:cNvSpPr>
          <p:nvPr>
            <p:ph type="sldNum" sz="quarter" idx="5"/>
          </p:nvPr>
        </p:nvSpPr>
        <p:spPr/>
        <p:txBody>
          <a:bodyPr/>
          <a:lstStyle/>
          <a:p>
            <a:fld id="{203B9C7C-A1F6-DB48-8CDB-25383AB6E8A3}" type="slidenum">
              <a:rPr lang="en-KH" smtClean="0"/>
              <a:t>11</a:t>
            </a:fld>
            <a:endParaRPr lang="en-KH"/>
          </a:p>
        </p:txBody>
      </p:sp>
    </p:spTree>
    <p:extLst>
      <p:ext uri="{BB962C8B-B14F-4D97-AF65-F5344CB8AC3E}">
        <p14:creationId xmlns:p14="http://schemas.microsoft.com/office/powerpoint/2010/main" val="1186403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H" dirty="0"/>
          </a:p>
        </p:txBody>
      </p:sp>
      <p:sp>
        <p:nvSpPr>
          <p:cNvPr id="4" name="Slide Number Placeholder 3"/>
          <p:cNvSpPr>
            <a:spLocks noGrp="1"/>
          </p:cNvSpPr>
          <p:nvPr>
            <p:ph type="sldNum" sz="quarter" idx="5"/>
          </p:nvPr>
        </p:nvSpPr>
        <p:spPr/>
        <p:txBody>
          <a:bodyPr/>
          <a:lstStyle/>
          <a:p>
            <a:fld id="{203B9C7C-A1F6-DB48-8CDB-25383AB6E8A3}" type="slidenum">
              <a:rPr lang="en-KH" smtClean="0"/>
              <a:t>23</a:t>
            </a:fld>
            <a:endParaRPr lang="en-KH"/>
          </a:p>
        </p:txBody>
      </p:sp>
    </p:spTree>
    <p:extLst>
      <p:ext uri="{BB962C8B-B14F-4D97-AF65-F5344CB8AC3E}">
        <p14:creationId xmlns:p14="http://schemas.microsoft.com/office/powerpoint/2010/main" val="13317271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3/31/22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E7A307C-35A6-834F-8FFC-58758C52A195}"/>
              </a:ext>
            </a:extLst>
          </p:cNvPr>
          <p:cNvPicPr>
            <a:picLocks noChangeAspect="1"/>
          </p:cNvPicPr>
          <p:nvPr userDrawn="1"/>
        </p:nvPicPr>
        <p:blipFill rotWithShape="1">
          <a:blip r:embed="rId2"/>
          <a:srcRect b="37483"/>
          <a:stretch/>
        </p:blipFill>
        <p:spPr>
          <a:xfrm>
            <a:off x="3272" y="0"/>
            <a:ext cx="12188728" cy="457200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3/31/22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3/31/22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3/31/22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3/31/22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3/31/22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3/31/22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3/31/22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3/31/22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3/31/22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3/31/22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3/31/22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7.xml"/><Relationship Id="rId1" Type="http://schemas.openxmlformats.org/officeDocument/2006/relationships/video" Target="https://www.youtube.com/embed/cNN_tTXABUA?feature=oembed" TargetMode="External"/><Relationship Id="rId4" Type="http://schemas.openxmlformats.org/officeDocument/2006/relationships/hyperlink" Target="https://www.youtube.com/watch?v=cNN_tTXABUA"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pcpartpicker.com/lis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BFB4A-3F21-D84C-8A82-431FB96FB560}"/>
              </a:ext>
            </a:extLst>
          </p:cNvPr>
          <p:cNvSpPr>
            <a:spLocks noGrp="1"/>
          </p:cNvSpPr>
          <p:nvPr>
            <p:ph type="ctrTitle"/>
          </p:nvPr>
        </p:nvSpPr>
        <p:spPr/>
        <p:txBody>
          <a:bodyPr/>
          <a:lstStyle/>
          <a:p>
            <a:r>
              <a:rPr lang="en-KH" dirty="0"/>
              <a:t>Computer components &amp; Design</a:t>
            </a:r>
          </a:p>
        </p:txBody>
      </p:sp>
      <p:sp>
        <p:nvSpPr>
          <p:cNvPr id="3" name="Subtitle 2">
            <a:extLst>
              <a:ext uri="{FF2B5EF4-FFF2-40B4-BE49-F238E27FC236}">
                <a16:creationId xmlns:a16="http://schemas.microsoft.com/office/drawing/2014/main" id="{40E0D1D0-AA54-6A41-9E29-9E3917FC22C7}"/>
              </a:ext>
            </a:extLst>
          </p:cNvPr>
          <p:cNvSpPr>
            <a:spLocks noGrp="1"/>
          </p:cNvSpPr>
          <p:nvPr>
            <p:ph type="subTitle" idx="1"/>
          </p:nvPr>
        </p:nvSpPr>
        <p:spPr/>
        <p:txBody>
          <a:bodyPr/>
          <a:lstStyle/>
          <a:p>
            <a:r>
              <a:rPr lang="en-KH" dirty="0"/>
              <a:t>I2</a:t>
            </a:r>
          </a:p>
          <a:p>
            <a:r>
              <a:rPr lang="en-KH" dirty="0"/>
              <a:t>By Thavorac</a:t>
            </a:r>
          </a:p>
        </p:txBody>
      </p:sp>
    </p:spTree>
    <p:extLst>
      <p:ext uri="{BB962C8B-B14F-4D97-AF65-F5344CB8AC3E}">
        <p14:creationId xmlns:p14="http://schemas.microsoft.com/office/powerpoint/2010/main" val="273596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3672B86-6D33-1A40-A94E-05BC9EB9F21A}"/>
              </a:ext>
            </a:extLst>
          </p:cNvPr>
          <p:cNvSpPr txBox="1">
            <a:spLocks/>
          </p:cNvSpPr>
          <p:nvPr/>
        </p:nvSpPr>
        <p:spPr>
          <a:xfrm>
            <a:off x="568411" y="976184"/>
            <a:ext cx="11046940" cy="573353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dirty="0"/>
              <a:t>There are 3 types of buses</a:t>
            </a:r>
            <a:r>
              <a:rPr lang="en-KH" dirty="0"/>
              <a:t>:</a:t>
            </a:r>
          </a:p>
          <a:p>
            <a:pPr marL="714375" indent="-382588">
              <a:buFont typeface="Wingdings" pitchFamily="2" charset="2"/>
              <a:buChar char="Ø"/>
            </a:pPr>
            <a:r>
              <a:rPr lang="en-US" dirty="0"/>
              <a:t>A</a:t>
            </a:r>
            <a:r>
              <a:rPr lang="en-KH" dirty="0"/>
              <a:t>ddress Bus: </a:t>
            </a:r>
            <a:r>
              <a:rPr lang="en-US" dirty="0"/>
              <a:t>The address bus defines the number of addressable locations in a memory IC by using the 2</a:t>
            </a:r>
            <a:r>
              <a:rPr lang="en-US" baseline="30000" dirty="0"/>
              <a:t>n</a:t>
            </a:r>
            <a:r>
              <a:rPr lang="en-US" dirty="0"/>
              <a:t> formula, where n represents the number of address lines. </a:t>
            </a:r>
          </a:p>
          <a:p>
            <a:pPr marL="714375" indent="-382588">
              <a:buFont typeface="Wingdings" pitchFamily="2" charset="2"/>
              <a:buChar char="Ø"/>
            </a:pPr>
            <a:endParaRPr lang="en-US" dirty="0"/>
          </a:p>
          <a:p>
            <a:pPr marL="714375" indent="-382588">
              <a:buFont typeface="Wingdings" pitchFamily="2" charset="2"/>
              <a:buChar char="Ø"/>
            </a:pPr>
            <a:endParaRPr lang="en-US" dirty="0"/>
          </a:p>
          <a:p>
            <a:pPr marL="714375" indent="-382588">
              <a:buFont typeface="Wingdings" pitchFamily="2" charset="2"/>
              <a:buChar char="Ø"/>
            </a:pPr>
            <a:endParaRPr lang="en-US" dirty="0"/>
          </a:p>
          <a:p>
            <a:pPr marL="714375" indent="-382588">
              <a:buFont typeface="Wingdings" pitchFamily="2" charset="2"/>
              <a:buChar char="Ø"/>
            </a:pPr>
            <a:endParaRPr lang="en-US" dirty="0"/>
          </a:p>
          <a:p>
            <a:pPr marL="714375" indent="-382588">
              <a:buFont typeface="Wingdings" pitchFamily="2" charset="2"/>
              <a:buChar char="Ø"/>
            </a:pPr>
            <a:endParaRPr lang="en-US" dirty="0"/>
          </a:p>
          <a:p>
            <a:pPr marL="714375" indent="-382588">
              <a:buFont typeface="Wingdings" pitchFamily="2" charset="2"/>
              <a:buChar char="Ø"/>
            </a:pPr>
            <a:endParaRPr lang="en-US" dirty="0"/>
          </a:p>
          <a:p>
            <a:pPr marL="714375" indent="-382588">
              <a:buFont typeface="Wingdings" pitchFamily="2" charset="2"/>
              <a:buChar char="Ø"/>
            </a:pPr>
            <a:endParaRPr lang="en-KH" dirty="0"/>
          </a:p>
          <a:p>
            <a:pPr marL="331787" indent="0">
              <a:buNone/>
            </a:pPr>
            <a:r>
              <a:rPr lang="en-US" dirty="0"/>
              <a:t>If the address bus is made up of three lines, then there are 23 1⁄4 8 addressable memory locations. The size of the address bus directly determines the maximum numbers of memory locations that can be accessed by the CPU </a:t>
            </a:r>
          </a:p>
          <a:p>
            <a:pPr marL="331787" indent="0">
              <a:buNone/>
            </a:pPr>
            <a:endParaRPr lang="en-US" dirty="0"/>
          </a:p>
          <a:p>
            <a:pPr marL="714375" indent="-382588">
              <a:buFont typeface="Wingdings" pitchFamily="2" charset="2"/>
              <a:buChar char="Ø"/>
            </a:pPr>
            <a:endParaRPr lang="en-KH" dirty="0"/>
          </a:p>
        </p:txBody>
      </p:sp>
      <p:sp>
        <p:nvSpPr>
          <p:cNvPr id="3" name="TextBox 2">
            <a:extLst>
              <a:ext uri="{FF2B5EF4-FFF2-40B4-BE49-F238E27FC236}">
                <a16:creationId xmlns:a16="http://schemas.microsoft.com/office/drawing/2014/main" id="{7AF118B7-C3BF-804F-B094-271AA169B2AF}"/>
              </a:ext>
            </a:extLst>
          </p:cNvPr>
          <p:cNvSpPr txBox="1"/>
          <p:nvPr/>
        </p:nvSpPr>
        <p:spPr>
          <a:xfrm>
            <a:off x="568411" y="296562"/>
            <a:ext cx="1542410" cy="461665"/>
          </a:xfrm>
          <a:prstGeom prst="rect">
            <a:avLst/>
          </a:prstGeom>
          <a:noFill/>
        </p:spPr>
        <p:txBody>
          <a:bodyPr wrap="none" rtlCol="0">
            <a:spAutoFit/>
          </a:bodyPr>
          <a:lstStyle/>
          <a:p>
            <a:r>
              <a:rPr lang="en-KH" sz="2400" b="1" dirty="0"/>
              <a:t>CPU Buses</a:t>
            </a:r>
          </a:p>
        </p:txBody>
      </p:sp>
      <p:pic>
        <p:nvPicPr>
          <p:cNvPr id="4" name="Picture 3">
            <a:extLst>
              <a:ext uri="{FF2B5EF4-FFF2-40B4-BE49-F238E27FC236}">
                <a16:creationId xmlns:a16="http://schemas.microsoft.com/office/drawing/2014/main" id="{D4471B88-5887-B44F-BA94-79F658989509}"/>
              </a:ext>
            </a:extLst>
          </p:cNvPr>
          <p:cNvPicPr>
            <a:picLocks noChangeAspect="1"/>
          </p:cNvPicPr>
          <p:nvPr/>
        </p:nvPicPr>
        <p:blipFill>
          <a:blip r:embed="rId3"/>
          <a:stretch>
            <a:fillRect/>
          </a:stretch>
        </p:blipFill>
        <p:spPr>
          <a:xfrm>
            <a:off x="1090356" y="2384853"/>
            <a:ext cx="4018438" cy="2290077"/>
          </a:xfrm>
          <a:prstGeom prst="rect">
            <a:avLst/>
          </a:prstGeom>
        </p:spPr>
      </p:pic>
      <p:sp>
        <p:nvSpPr>
          <p:cNvPr id="5" name="TextBox 4">
            <a:extLst>
              <a:ext uri="{FF2B5EF4-FFF2-40B4-BE49-F238E27FC236}">
                <a16:creationId xmlns:a16="http://schemas.microsoft.com/office/drawing/2014/main" id="{B0D29CD5-35F3-434F-A547-21C24BC9C082}"/>
              </a:ext>
            </a:extLst>
          </p:cNvPr>
          <p:cNvSpPr txBox="1"/>
          <p:nvPr/>
        </p:nvSpPr>
        <p:spPr>
          <a:xfrm>
            <a:off x="1811743" y="4773784"/>
            <a:ext cx="3204393" cy="646331"/>
          </a:xfrm>
          <a:prstGeom prst="rect">
            <a:avLst/>
          </a:prstGeom>
          <a:noFill/>
        </p:spPr>
        <p:txBody>
          <a:bodyPr wrap="square" rtlCol="0">
            <a:spAutoFit/>
          </a:bodyPr>
          <a:lstStyle/>
          <a:p>
            <a:pPr algn="ctr"/>
            <a:r>
              <a:rPr lang="en-KH" dirty="0"/>
              <a:t>Fig1. A memory with three address lines and four data lines</a:t>
            </a:r>
          </a:p>
        </p:txBody>
      </p:sp>
      <p:pic>
        <p:nvPicPr>
          <p:cNvPr id="6" name="Picture 5">
            <a:extLst>
              <a:ext uri="{FF2B5EF4-FFF2-40B4-BE49-F238E27FC236}">
                <a16:creationId xmlns:a16="http://schemas.microsoft.com/office/drawing/2014/main" id="{70A9B5D5-2CA2-3C4C-B663-426BAFD6E9F1}"/>
              </a:ext>
            </a:extLst>
          </p:cNvPr>
          <p:cNvPicPr>
            <a:picLocks noChangeAspect="1"/>
          </p:cNvPicPr>
          <p:nvPr/>
        </p:nvPicPr>
        <p:blipFill>
          <a:blip r:embed="rId4"/>
          <a:stretch>
            <a:fillRect/>
          </a:stretch>
        </p:blipFill>
        <p:spPr>
          <a:xfrm>
            <a:off x="6513041" y="2667343"/>
            <a:ext cx="2284970" cy="1523313"/>
          </a:xfrm>
          <a:prstGeom prst="rect">
            <a:avLst/>
          </a:prstGeom>
        </p:spPr>
      </p:pic>
      <p:sp>
        <p:nvSpPr>
          <p:cNvPr id="7" name="TextBox 6">
            <a:extLst>
              <a:ext uri="{FF2B5EF4-FFF2-40B4-BE49-F238E27FC236}">
                <a16:creationId xmlns:a16="http://schemas.microsoft.com/office/drawing/2014/main" id="{8CF9B1D3-CE34-B142-ABE2-764A881DA2B6}"/>
              </a:ext>
            </a:extLst>
          </p:cNvPr>
          <p:cNvSpPr txBox="1"/>
          <p:nvPr/>
        </p:nvSpPr>
        <p:spPr>
          <a:xfrm>
            <a:off x="6215963" y="4346744"/>
            <a:ext cx="3032539" cy="369332"/>
          </a:xfrm>
          <a:prstGeom prst="rect">
            <a:avLst/>
          </a:prstGeom>
          <a:noFill/>
        </p:spPr>
        <p:txBody>
          <a:bodyPr wrap="square" rtlCol="0">
            <a:spAutoFit/>
          </a:bodyPr>
          <a:lstStyle/>
          <a:p>
            <a:pPr algn="ctr"/>
            <a:r>
              <a:rPr lang="en-KH" dirty="0"/>
              <a:t>Fig 2. CPU with 8 bit Data Bus</a:t>
            </a:r>
          </a:p>
        </p:txBody>
      </p:sp>
    </p:spTree>
    <p:extLst>
      <p:ext uri="{BB962C8B-B14F-4D97-AF65-F5344CB8AC3E}">
        <p14:creationId xmlns:p14="http://schemas.microsoft.com/office/powerpoint/2010/main" val="601271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8FE6B49-3CD7-C040-9024-6F5AF4975B28}"/>
              </a:ext>
            </a:extLst>
          </p:cNvPr>
          <p:cNvSpPr txBox="1">
            <a:spLocks/>
          </p:cNvSpPr>
          <p:nvPr/>
        </p:nvSpPr>
        <p:spPr>
          <a:xfrm>
            <a:off x="568411" y="395416"/>
            <a:ext cx="11046940" cy="6067167"/>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714375" indent="-382588">
              <a:buFont typeface="Wingdings" pitchFamily="2" charset="2"/>
              <a:buChar char="Ø"/>
            </a:pPr>
            <a:r>
              <a:rPr lang="en-US" dirty="0"/>
              <a:t>Data Bus: is used to carry data to and from the memory.</a:t>
            </a:r>
          </a:p>
          <a:p>
            <a:pPr marL="331787" indent="0">
              <a:buNone/>
            </a:pPr>
            <a:endParaRPr lang="en-US" dirty="0"/>
          </a:p>
          <a:p>
            <a:pPr marL="331787" indent="0">
              <a:buNone/>
            </a:pPr>
            <a:endParaRPr lang="en-US" dirty="0"/>
          </a:p>
          <a:p>
            <a:pPr marL="331787" indent="0">
              <a:buNone/>
            </a:pPr>
            <a:endParaRPr lang="en-US" dirty="0"/>
          </a:p>
          <a:p>
            <a:pPr marL="331787" indent="0">
              <a:buNone/>
            </a:pPr>
            <a:endParaRPr lang="en-US" dirty="0"/>
          </a:p>
          <a:p>
            <a:pPr marL="331787" indent="0">
              <a:buNone/>
            </a:pPr>
            <a:endParaRPr lang="en-US" dirty="0"/>
          </a:p>
          <a:p>
            <a:pPr marL="331787" indent="0">
              <a:buNone/>
            </a:pPr>
            <a:r>
              <a:rPr lang="en-US" dirty="0"/>
              <a:t> </a:t>
            </a:r>
          </a:p>
          <a:p>
            <a:pPr marL="331787" indent="0">
              <a:buNone/>
            </a:pPr>
            <a:endParaRPr lang="en-KH" dirty="0"/>
          </a:p>
          <a:p>
            <a:pPr marL="331787" indent="0">
              <a:buNone/>
            </a:pPr>
            <a:r>
              <a:rPr lang="en-US" dirty="0"/>
              <a:t>The size of data bus plays important factor on CPU performance, current CPU’s data bus is 32 bits or 64 bits, and a CPU with 32-bit data bus means it can read or write 32 bits of data in and from memory. </a:t>
            </a:r>
          </a:p>
          <a:p>
            <a:pPr marL="331787" indent="0">
              <a:buNone/>
            </a:pPr>
            <a:endParaRPr lang="en-US" dirty="0"/>
          </a:p>
          <a:p>
            <a:pPr marL="331787" indent="0">
              <a:buNone/>
            </a:pPr>
            <a:r>
              <a:rPr lang="en-US" dirty="0"/>
              <a:t>Fig 1.2 represent the 8 bits data bus and to transfer “BOOK”, it requires CPU to access memory 4 times.</a:t>
            </a:r>
          </a:p>
          <a:p>
            <a:pPr marL="331787" indent="0">
              <a:buNone/>
            </a:pPr>
            <a:endParaRPr lang="en-KH" dirty="0"/>
          </a:p>
        </p:txBody>
      </p:sp>
      <p:pic>
        <p:nvPicPr>
          <p:cNvPr id="3" name="Picture 2">
            <a:extLst>
              <a:ext uri="{FF2B5EF4-FFF2-40B4-BE49-F238E27FC236}">
                <a16:creationId xmlns:a16="http://schemas.microsoft.com/office/drawing/2014/main" id="{6DA27EC3-0BE0-3242-A93B-E0AC8911957E}"/>
              </a:ext>
            </a:extLst>
          </p:cNvPr>
          <p:cNvPicPr>
            <a:picLocks noChangeAspect="1"/>
          </p:cNvPicPr>
          <p:nvPr/>
        </p:nvPicPr>
        <p:blipFill>
          <a:blip r:embed="rId3"/>
          <a:stretch>
            <a:fillRect/>
          </a:stretch>
        </p:blipFill>
        <p:spPr>
          <a:xfrm>
            <a:off x="576649" y="1138922"/>
            <a:ext cx="4763393" cy="2714621"/>
          </a:xfrm>
          <a:prstGeom prst="rect">
            <a:avLst/>
          </a:prstGeom>
        </p:spPr>
      </p:pic>
      <p:sp>
        <p:nvSpPr>
          <p:cNvPr id="4" name="TextBox 3">
            <a:extLst>
              <a:ext uri="{FF2B5EF4-FFF2-40B4-BE49-F238E27FC236}">
                <a16:creationId xmlns:a16="http://schemas.microsoft.com/office/drawing/2014/main" id="{1DAD439C-62F5-4E4A-9BAC-7F7FE45E76B6}"/>
              </a:ext>
            </a:extLst>
          </p:cNvPr>
          <p:cNvSpPr txBox="1"/>
          <p:nvPr/>
        </p:nvSpPr>
        <p:spPr>
          <a:xfrm>
            <a:off x="5636467" y="1138922"/>
            <a:ext cx="5987122" cy="2462213"/>
          </a:xfrm>
          <a:prstGeom prst="rect">
            <a:avLst/>
          </a:prstGeom>
          <a:noFill/>
        </p:spPr>
        <p:txBody>
          <a:bodyPr wrap="square" rtlCol="0">
            <a:spAutoFit/>
          </a:bodyPr>
          <a:lstStyle/>
          <a:p>
            <a:r>
              <a:rPr lang="en-KH" sz="2200" dirty="0"/>
              <a:t>T</a:t>
            </a:r>
            <a:r>
              <a:rPr lang="en-US" sz="2200" dirty="0"/>
              <a:t>h</a:t>
            </a:r>
            <a:r>
              <a:rPr lang="en-KH" sz="2200" dirty="0"/>
              <a:t>e size of memory is represented by 2</a:t>
            </a:r>
            <a:r>
              <a:rPr lang="en-KH" sz="2200" baseline="30000" dirty="0"/>
              <a:t>n</a:t>
            </a:r>
            <a:r>
              <a:rPr lang="en-KH" sz="2200" dirty="0"/>
              <a:t> x m where n is the number of address lines and m is the size of each location.</a:t>
            </a:r>
          </a:p>
          <a:p>
            <a:endParaRPr lang="en-KH" sz="2200" dirty="0"/>
          </a:p>
          <a:p>
            <a:r>
              <a:rPr lang="en-KH" sz="2200" dirty="0"/>
              <a:t>In </a:t>
            </a:r>
            <a:r>
              <a:rPr lang="en-US" sz="2200" dirty="0" err="1"/>
              <a:t>th</a:t>
            </a:r>
            <a:r>
              <a:rPr lang="en-KH" sz="2200" dirty="0"/>
              <a:t>e example on the left, the size of memory is</a:t>
            </a:r>
          </a:p>
          <a:p>
            <a:r>
              <a:rPr lang="en-KH" sz="2200" dirty="0"/>
              <a:t>     2</a:t>
            </a:r>
            <a:r>
              <a:rPr lang="en-KH" sz="2200" baseline="30000" dirty="0"/>
              <a:t>3</a:t>
            </a:r>
            <a:r>
              <a:rPr lang="en-KH" sz="2200" dirty="0"/>
              <a:t> x 4 = 32 bits</a:t>
            </a:r>
          </a:p>
          <a:p>
            <a:endParaRPr lang="en-KH" sz="2200" dirty="0"/>
          </a:p>
        </p:txBody>
      </p:sp>
    </p:spTree>
    <p:extLst>
      <p:ext uri="{BB962C8B-B14F-4D97-AF65-F5344CB8AC3E}">
        <p14:creationId xmlns:p14="http://schemas.microsoft.com/office/powerpoint/2010/main" val="1440495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DDA2561-D071-FB4D-9165-E991D5E1FFAB}"/>
              </a:ext>
            </a:extLst>
          </p:cNvPr>
          <p:cNvSpPr txBox="1">
            <a:spLocks/>
          </p:cNvSpPr>
          <p:nvPr/>
        </p:nvSpPr>
        <p:spPr>
          <a:xfrm>
            <a:off x="568411" y="395416"/>
            <a:ext cx="11046940" cy="6067167"/>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714375" indent="-382588">
              <a:buFont typeface="Wingdings" pitchFamily="2" charset="2"/>
              <a:buChar char="Ø"/>
            </a:pPr>
            <a:r>
              <a:rPr lang="en-US" dirty="0"/>
              <a:t>Control Bus : The control bus carries control signals from the control unit to the computer components in order to control the operation of each component. </a:t>
            </a:r>
          </a:p>
          <a:p>
            <a:pPr marL="331787" indent="0">
              <a:buNone/>
            </a:pPr>
            <a:endParaRPr lang="en-US" dirty="0"/>
          </a:p>
          <a:p>
            <a:pPr marL="331787" indent="0">
              <a:buNone/>
            </a:pPr>
            <a:r>
              <a:rPr lang="en-US" dirty="0"/>
              <a:t>Some of the control signals are:</a:t>
            </a:r>
          </a:p>
          <a:p>
            <a:pPr marL="711200" indent="0">
              <a:buNone/>
            </a:pPr>
            <a:r>
              <a:rPr lang="en-US" b="1" dirty="0">
                <a:solidFill>
                  <a:srgbClr val="C00000"/>
                </a:solidFill>
              </a:rPr>
              <a:t>Read signal</a:t>
            </a:r>
            <a:r>
              <a:rPr lang="en-US" dirty="0"/>
              <a:t>: The control bus carries control signals from the control unit to the computer components in order to control the operation of each component. </a:t>
            </a:r>
          </a:p>
          <a:p>
            <a:pPr marL="711200" indent="0">
              <a:buNone/>
            </a:pPr>
            <a:r>
              <a:rPr lang="en-US" b="1" dirty="0">
                <a:solidFill>
                  <a:srgbClr val="C00000"/>
                </a:solidFill>
              </a:rPr>
              <a:t>Write signal</a:t>
            </a:r>
            <a:r>
              <a:rPr lang="en-US" dirty="0"/>
              <a:t>: The write line is used to write data into the memory.</a:t>
            </a:r>
          </a:p>
          <a:p>
            <a:pPr marL="711200" indent="0">
              <a:buNone/>
            </a:pPr>
            <a:r>
              <a:rPr lang="en-US" b="1" dirty="0">
                <a:solidFill>
                  <a:srgbClr val="C00000"/>
                </a:solidFill>
              </a:rPr>
              <a:t>Interrupt</a:t>
            </a:r>
            <a:r>
              <a:rPr lang="en-US" dirty="0"/>
              <a:t>: Indicates an interrupt request. </a:t>
            </a:r>
          </a:p>
          <a:p>
            <a:pPr marL="711200" indent="0">
              <a:buNone/>
            </a:pPr>
            <a:r>
              <a:rPr lang="en-US" b="1" dirty="0">
                <a:solidFill>
                  <a:srgbClr val="C00000"/>
                </a:solidFill>
              </a:rPr>
              <a:t>Bus request</a:t>
            </a:r>
            <a:r>
              <a:rPr lang="en-US" dirty="0"/>
              <a:t>: The device is requesting to use the computer bus.</a:t>
            </a:r>
          </a:p>
          <a:p>
            <a:pPr marL="711200" indent="0">
              <a:buNone/>
            </a:pPr>
            <a:r>
              <a:rPr lang="en-US" b="1" dirty="0">
                <a:solidFill>
                  <a:srgbClr val="C00000"/>
                </a:solidFill>
              </a:rPr>
              <a:t>Bus Grant</a:t>
            </a:r>
            <a:r>
              <a:rPr lang="en-US" dirty="0"/>
              <a:t>: Gives permission to the requesting device to use the computer bus.</a:t>
            </a:r>
          </a:p>
          <a:p>
            <a:pPr marL="331787" indent="0">
              <a:buNone/>
            </a:pPr>
            <a:endParaRPr lang="en-US" dirty="0"/>
          </a:p>
          <a:p>
            <a:pPr marL="331787" indent="0">
              <a:buNone/>
            </a:pPr>
            <a:endParaRPr lang="en-US" dirty="0"/>
          </a:p>
          <a:p>
            <a:pPr marL="331787" indent="0">
              <a:buNone/>
            </a:pPr>
            <a:endParaRPr lang="en-US" dirty="0"/>
          </a:p>
          <a:p>
            <a:pPr marL="331787" indent="0">
              <a:buNone/>
            </a:pPr>
            <a:endParaRPr lang="en-US" dirty="0"/>
          </a:p>
          <a:p>
            <a:pPr marL="331787" indent="0">
              <a:buNone/>
            </a:pPr>
            <a:endParaRPr lang="en-US" dirty="0"/>
          </a:p>
          <a:p>
            <a:pPr marL="331787" indent="0">
              <a:buNone/>
            </a:pPr>
            <a:endParaRPr lang="en-US" dirty="0"/>
          </a:p>
          <a:p>
            <a:pPr marL="331787" indent="0">
              <a:buNone/>
            </a:pPr>
            <a:r>
              <a:rPr lang="en-US" dirty="0"/>
              <a:t> </a:t>
            </a:r>
          </a:p>
          <a:p>
            <a:pPr marL="331787" indent="0">
              <a:buNone/>
            </a:pPr>
            <a:endParaRPr lang="en-KH" dirty="0"/>
          </a:p>
          <a:p>
            <a:pPr marL="331787" indent="0">
              <a:buNone/>
            </a:pPr>
            <a:endParaRPr lang="en-KH" dirty="0"/>
          </a:p>
        </p:txBody>
      </p:sp>
    </p:spTree>
    <p:extLst>
      <p:ext uri="{BB962C8B-B14F-4D97-AF65-F5344CB8AC3E}">
        <p14:creationId xmlns:p14="http://schemas.microsoft.com/office/powerpoint/2010/main" val="2740429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737AD0-6B60-F041-8E1C-43FD5A8FA167}"/>
              </a:ext>
            </a:extLst>
          </p:cNvPr>
          <p:cNvSpPr txBox="1"/>
          <p:nvPr/>
        </p:nvSpPr>
        <p:spPr>
          <a:xfrm>
            <a:off x="559887" y="220621"/>
            <a:ext cx="5713552" cy="461665"/>
          </a:xfrm>
          <a:prstGeom prst="rect">
            <a:avLst/>
          </a:prstGeom>
          <a:noFill/>
        </p:spPr>
        <p:txBody>
          <a:bodyPr wrap="none" rtlCol="0">
            <a:spAutoFit/>
          </a:bodyPr>
          <a:lstStyle/>
          <a:p>
            <a:r>
              <a:rPr lang="en-KH" sz="2400" b="1" dirty="0"/>
              <a:t>Example of CPU accessing data in memory</a:t>
            </a:r>
          </a:p>
        </p:txBody>
      </p:sp>
      <p:pic>
        <p:nvPicPr>
          <p:cNvPr id="1028" name="Picture 4" descr="chip, cpu, microchip, processor ">
            <a:extLst>
              <a:ext uri="{FF2B5EF4-FFF2-40B4-BE49-F238E27FC236}">
                <a16:creationId xmlns:a16="http://schemas.microsoft.com/office/drawing/2014/main" id="{C10D9C91-307E-8246-A73C-871F11015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887" y="1623423"/>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am, memory, computer, technology, hardware ">
            <a:extLst>
              <a:ext uri="{FF2B5EF4-FFF2-40B4-BE49-F238E27FC236}">
                <a16:creationId xmlns:a16="http://schemas.microsoft.com/office/drawing/2014/main" id="{CA501403-6111-094F-9831-A99D699F7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725" y="1623423"/>
            <a:ext cx="1836057" cy="1836057"/>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a:extLst>
              <a:ext uri="{FF2B5EF4-FFF2-40B4-BE49-F238E27FC236}">
                <a16:creationId xmlns:a16="http://schemas.microsoft.com/office/drawing/2014/main" id="{8D047007-4AA2-BA4A-9E81-0CB03670D018}"/>
              </a:ext>
            </a:extLst>
          </p:cNvPr>
          <p:cNvSpPr/>
          <p:nvPr/>
        </p:nvSpPr>
        <p:spPr>
          <a:xfrm>
            <a:off x="2564256" y="1959428"/>
            <a:ext cx="2121988" cy="953589"/>
          </a:xfrm>
          <a:prstGeom prst="homePlat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a:t>
            </a:r>
            <a:r>
              <a:rPr lang="en-KH" dirty="0"/>
              <a:t>end Memory address via address bus</a:t>
            </a:r>
          </a:p>
        </p:txBody>
      </p:sp>
      <p:sp>
        <p:nvSpPr>
          <p:cNvPr id="4" name="Chevron 3">
            <a:extLst>
              <a:ext uri="{FF2B5EF4-FFF2-40B4-BE49-F238E27FC236}">
                <a16:creationId xmlns:a16="http://schemas.microsoft.com/office/drawing/2014/main" id="{F7528986-127F-EE43-A106-1CF6AD726313}"/>
              </a:ext>
            </a:extLst>
          </p:cNvPr>
          <p:cNvSpPr/>
          <p:nvPr/>
        </p:nvSpPr>
        <p:spPr>
          <a:xfrm>
            <a:off x="4490302" y="1959428"/>
            <a:ext cx="2514932" cy="953589"/>
          </a:xfrm>
          <a:prstGeom prst="chevr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KH" dirty="0">
                <a:solidFill>
                  <a:schemeClr val="tx1"/>
                </a:solidFill>
              </a:rPr>
              <a:t>CU send signal read via control bus</a:t>
            </a:r>
          </a:p>
        </p:txBody>
      </p:sp>
      <p:sp>
        <p:nvSpPr>
          <p:cNvPr id="8" name="Chevron 7">
            <a:extLst>
              <a:ext uri="{FF2B5EF4-FFF2-40B4-BE49-F238E27FC236}">
                <a16:creationId xmlns:a16="http://schemas.microsoft.com/office/drawing/2014/main" id="{6F385A16-134D-264F-B0EA-1CFD574F6309}"/>
              </a:ext>
            </a:extLst>
          </p:cNvPr>
          <p:cNvSpPr/>
          <p:nvPr/>
        </p:nvSpPr>
        <p:spPr>
          <a:xfrm>
            <a:off x="6796966" y="1959427"/>
            <a:ext cx="2514932" cy="953589"/>
          </a:xfrm>
          <a:prstGeom prst="chevr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KH" dirty="0">
                <a:solidFill>
                  <a:schemeClr val="tx1"/>
                </a:solidFill>
              </a:rPr>
              <a:t>Data is sent back to CPU via data bus</a:t>
            </a:r>
          </a:p>
        </p:txBody>
      </p:sp>
      <p:pic>
        <p:nvPicPr>
          <p:cNvPr id="9" name="Picture 4" descr="chip, cpu, microchip, processor ">
            <a:extLst>
              <a:ext uri="{FF2B5EF4-FFF2-40B4-BE49-F238E27FC236}">
                <a16:creationId xmlns:a16="http://schemas.microsoft.com/office/drawing/2014/main" id="{7E47D3F8-A083-4543-84DB-F1785C611B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887" y="3923822"/>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ram, memory, computer, technology, hardware ">
            <a:extLst>
              <a:ext uri="{FF2B5EF4-FFF2-40B4-BE49-F238E27FC236}">
                <a16:creationId xmlns:a16="http://schemas.microsoft.com/office/drawing/2014/main" id="{BEC53648-FE4D-5449-BF3E-5A62E2AF9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725" y="3923822"/>
            <a:ext cx="1836057" cy="1836057"/>
          </a:xfrm>
          <a:prstGeom prst="rect">
            <a:avLst/>
          </a:prstGeom>
          <a:noFill/>
          <a:extLst>
            <a:ext uri="{909E8E84-426E-40DD-AFC4-6F175D3DCCD1}">
              <a14:hiddenFill xmlns:a14="http://schemas.microsoft.com/office/drawing/2010/main">
                <a:solidFill>
                  <a:srgbClr val="FFFFFF"/>
                </a:solidFill>
              </a14:hiddenFill>
            </a:ext>
          </a:extLst>
        </p:spPr>
      </p:pic>
      <p:sp>
        <p:nvSpPr>
          <p:cNvPr id="11" name="Pentagon 10">
            <a:extLst>
              <a:ext uri="{FF2B5EF4-FFF2-40B4-BE49-F238E27FC236}">
                <a16:creationId xmlns:a16="http://schemas.microsoft.com/office/drawing/2014/main" id="{1D989FB3-32A6-4F4C-A6FC-92E38B0D046D}"/>
              </a:ext>
            </a:extLst>
          </p:cNvPr>
          <p:cNvSpPr/>
          <p:nvPr/>
        </p:nvSpPr>
        <p:spPr>
          <a:xfrm>
            <a:off x="2564256" y="4259827"/>
            <a:ext cx="2121988" cy="953589"/>
          </a:xfrm>
          <a:prstGeom prst="homePlat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a:t>
            </a:r>
            <a:r>
              <a:rPr lang="en-KH" dirty="0"/>
              <a:t>end Memory address via address bus</a:t>
            </a:r>
          </a:p>
        </p:txBody>
      </p:sp>
      <p:sp>
        <p:nvSpPr>
          <p:cNvPr id="12" name="Chevron 11">
            <a:extLst>
              <a:ext uri="{FF2B5EF4-FFF2-40B4-BE49-F238E27FC236}">
                <a16:creationId xmlns:a16="http://schemas.microsoft.com/office/drawing/2014/main" id="{1447D452-0C84-3140-95A9-0367853ECBE5}"/>
              </a:ext>
            </a:extLst>
          </p:cNvPr>
          <p:cNvSpPr/>
          <p:nvPr/>
        </p:nvSpPr>
        <p:spPr>
          <a:xfrm>
            <a:off x="4490302" y="4259827"/>
            <a:ext cx="2514932" cy="953589"/>
          </a:xfrm>
          <a:prstGeom prst="chevr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KH" dirty="0">
                <a:solidFill>
                  <a:schemeClr val="tx1"/>
                </a:solidFill>
              </a:rPr>
              <a:t>Send data via data bus</a:t>
            </a:r>
          </a:p>
        </p:txBody>
      </p:sp>
      <p:sp>
        <p:nvSpPr>
          <p:cNvPr id="13" name="Chevron 12">
            <a:extLst>
              <a:ext uri="{FF2B5EF4-FFF2-40B4-BE49-F238E27FC236}">
                <a16:creationId xmlns:a16="http://schemas.microsoft.com/office/drawing/2014/main" id="{0446A657-42C0-7843-9B5C-9BFA82E400C8}"/>
              </a:ext>
            </a:extLst>
          </p:cNvPr>
          <p:cNvSpPr/>
          <p:nvPr/>
        </p:nvSpPr>
        <p:spPr>
          <a:xfrm>
            <a:off x="6796966" y="4259826"/>
            <a:ext cx="2514932" cy="953589"/>
          </a:xfrm>
          <a:prstGeom prst="chevr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KH" dirty="0">
                <a:solidFill>
                  <a:schemeClr val="tx1"/>
                </a:solidFill>
              </a:rPr>
              <a:t>CU send signal write via control bus</a:t>
            </a:r>
          </a:p>
        </p:txBody>
      </p:sp>
    </p:spTree>
    <p:extLst>
      <p:ext uri="{BB962C8B-B14F-4D97-AF65-F5344CB8AC3E}">
        <p14:creationId xmlns:p14="http://schemas.microsoft.com/office/powerpoint/2010/main" val="1586878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1E5EDA-37FD-B442-A34F-E001325FBA3B}"/>
              </a:ext>
            </a:extLst>
          </p:cNvPr>
          <p:cNvSpPr txBox="1"/>
          <p:nvPr/>
        </p:nvSpPr>
        <p:spPr>
          <a:xfrm>
            <a:off x="559887" y="220621"/>
            <a:ext cx="3264227" cy="461665"/>
          </a:xfrm>
          <a:prstGeom prst="rect">
            <a:avLst/>
          </a:prstGeom>
          <a:noFill/>
        </p:spPr>
        <p:txBody>
          <a:bodyPr wrap="none" rtlCol="0">
            <a:spAutoFit/>
          </a:bodyPr>
          <a:lstStyle/>
          <a:p>
            <a:r>
              <a:rPr lang="en-KH" sz="2400" b="1" dirty="0"/>
              <a:t>32 bit versus 64 bit CPU</a:t>
            </a:r>
          </a:p>
        </p:txBody>
      </p:sp>
      <p:sp>
        <p:nvSpPr>
          <p:cNvPr id="3" name="Content Placeholder 2">
            <a:extLst>
              <a:ext uri="{FF2B5EF4-FFF2-40B4-BE49-F238E27FC236}">
                <a16:creationId xmlns:a16="http://schemas.microsoft.com/office/drawing/2014/main" id="{84D34AB3-BF6E-A74E-B19B-0643471A5617}"/>
              </a:ext>
            </a:extLst>
          </p:cNvPr>
          <p:cNvSpPr txBox="1">
            <a:spLocks/>
          </p:cNvSpPr>
          <p:nvPr/>
        </p:nvSpPr>
        <p:spPr>
          <a:xfrm>
            <a:off x="568411" y="929898"/>
            <a:ext cx="11046940" cy="553268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4288" indent="0">
              <a:buNone/>
            </a:pPr>
            <a:r>
              <a:rPr lang="en-US" dirty="0"/>
              <a:t>32 bits or 64 bits CPU refer to:</a:t>
            </a:r>
          </a:p>
          <a:p>
            <a:pPr marL="719138" indent="-352425">
              <a:buFont typeface="Wingdings" pitchFamily="2" charset="2"/>
              <a:buChar char="Ø"/>
            </a:pPr>
            <a:r>
              <a:rPr lang="en-US" dirty="0"/>
              <a:t>The size of data the processor can perform operation (instruction size, data transfer)</a:t>
            </a:r>
          </a:p>
          <a:p>
            <a:pPr marL="719138" indent="-352425">
              <a:buFont typeface="Wingdings" pitchFamily="2" charset="2"/>
              <a:buChar char="Ø"/>
            </a:pPr>
            <a:r>
              <a:rPr lang="en-US" dirty="0"/>
              <a:t>The size of register</a:t>
            </a:r>
          </a:p>
          <a:p>
            <a:pPr marL="719138" indent="-352425">
              <a:buFont typeface="Wingdings" pitchFamily="2" charset="2"/>
              <a:buChar char="Ø"/>
            </a:pPr>
            <a:r>
              <a:rPr lang="en-US" dirty="0"/>
              <a:t>The size of ALU</a:t>
            </a:r>
          </a:p>
          <a:p>
            <a:pPr marL="14288" indent="0">
              <a:buNone/>
            </a:pPr>
            <a:r>
              <a:rPr lang="en-US" dirty="0"/>
              <a:t>Most desktop and server computers are using AMD and Intel processors; they might use 32 bits or 64 bits. Intel and AMD processor use the same architecture; this means a program in computer with Intel processor can run on a computer with AMD processor. </a:t>
            </a:r>
          </a:p>
          <a:p>
            <a:pPr marL="14288" indent="0">
              <a:buNone/>
            </a:pPr>
            <a:endParaRPr lang="en-US" dirty="0"/>
          </a:p>
          <a:p>
            <a:pPr marL="14288" indent="0">
              <a:buNone/>
            </a:pPr>
            <a:r>
              <a:rPr lang="en-US" dirty="0"/>
              <a:t>Practice time: Find the differences of 32 bits and 64 bits CPU (also check if it is related to Operating System)</a:t>
            </a:r>
          </a:p>
          <a:p>
            <a:pPr marL="14288" indent="0">
              <a:buNone/>
            </a:pPr>
            <a:endParaRPr lang="en-US" dirty="0"/>
          </a:p>
          <a:p>
            <a:pPr marL="331787" indent="0">
              <a:buNone/>
            </a:pPr>
            <a:endParaRPr lang="en-US" dirty="0"/>
          </a:p>
          <a:p>
            <a:pPr marL="331787" indent="0">
              <a:buNone/>
            </a:pPr>
            <a:endParaRPr lang="en-US" dirty="0"/>
          </a:p>
          <a:p>
            <a:pPr marL="331787" indent="0">
              <a:buNone/>
            </a:pPr>
            <a:endParaRPr lang="en-US" dirty="0"/>
          </a:p>
          <a:p>
            <a:pPr marL="331787" indent="0">
              <a:buNone/>
            </a:pPr>
            <a:endParaRPr lang="en-US" dirty="0"/>
          </a:p>
          <a:p>
            <a:pPr marL="331787" indent="0">
              <a:buNone/>
            </a:pPr>
            <a:endParaRPr lang="en-US" dirty="0"/>
          </a:p>
          <a:p>
            <a:pPr marL="331787" indent="0">
              <a:buNone/>
            </a:pPr>
            <a:r>
              <a:rPr lang="en-US" dirty="0"/>
              <a:t> </a:t>
            </a:r>
          </a:p>
          <a:p>
            <a:pPr marL="331787" indent="0">
              <a:buNone/>
            </a:pPr>
            <a:endParaRPr lang="en-KH" dirty="0"/>
          </a:p>
          <a:p>
            <a:pPr marL="331787" indent="0">
              <a:buNone/>
            </a:pPr>
            <a:endParaRPr lang="en-KH" dirty="0"/>
          </a:p>
        </p:txBody>
      </p:sp>
    </p:spTree>
    <p:extLst>
      <p:ext uri="{BB962C8B-B14F-4D97-AF65-F5344CB8AC3E}">
        <p14:creationId xmlns:p14="http://schemas.microsoft.com/office/powerpoint/2010/main" val="334605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EDD8E-525B-2643-A3BD-BAB9B5A52BEA}"/>
              </a:ext>
            </a:extLst>
          </p:cNvPr>
          <p:cNvSpPr txBox="1"/>
          <p:nvPr/>
        </p:nvSpPr>
        <p:spPr>
          <a:xfrm>
            <a:off x="559887" y="220621"/>
            <a:ext cx="2273892" cy="461665"/>
          </a:xfrm>
          <a:prstGeom prst="rect">
            <a:avLst/>
          </a:prstGeom>
          <a:noFill/>
        </p:spPr>
        <p:txBody>
          <a:bodyPr wrap="none" rtlCol="0">
            <a:spAutoFit/>
          </a:bodyPr>
          <a:lstStyle/>
          <a:p>
            <a:r>
              <a:rPr lang="en-KH" sz="2400" b="1" dirty="0"/>
              <a:t>CPU Technology</a:t>
            </a:r>
          </a:p>
        </p:txBody>
      </p:sp>
      <p:sp>
        <p:nvSpPr>
          <p:cNvPr id="3" name="Content Placeholder 2">
            <a:extLst>
              <a:ext uri="{FF2B5EF4-FFF2-40B4-BE49-F238E27FC236}">
                <a16:creationId xmlns:a16="http://schemas.microsoft.com/office/drawing/2014/main" id="{75AF946A-6E5E-3F4E-B529-DFEC07E184FB}"/>
              </a:ext>
            </a:extLst>
          </p:cNvPr>
          <p:cNvSpPr txBox="1">
            <a:spLocks/>
          </p:cNvSpPr>
          <p:nvPr/>
        </p:nvSpPr>
        <p:spPr>
          <a:xfrm>
            <a:off x="568411" y="929898"/>
            <a:ext cx="11046940" cy="553268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4288" indent="0">
              <a:buNone/>
            </a:pPr>
            <a:r>
              <a:rPr lang="en-US" b="1" dirty="0"/>
              <a:t>CISC (Complex Instruction Set Computer) </a:t>
            </a:r>
            <a:r>
              <a:rPr lang="en-US" dirty="0"/>
              <a:t>In 1978, Intel developed the 8086 microprocessor chip. The 8086 was designed to process a 16-bit data word; it had no instruction for floating point operations. At the present time, the Pentium processes 32-bit and 64-bit words, and it can process floating point instructions.</a:t>
            </a:r>
          </a:p>
          <a:p>
            <a:pPr marL="14288" indent="0">
              <a:buNone/>
            </a:pPr>
            <a:r>
              <a:rPr lang="en-US" dirty="0"/>
              <a:t>Example:  Pentium Processor, VAX 11/780 (has more than 300 instructions with 16 different addressing modes)</a:t>
            </a:r>
          </a:p>
          <a:p>
            <a:pPr marL="14288" indent="0">
              <a:buNone/>
            </a:pPr>
            <a:endParaRPr lang="en-US" dirty="0"/>
          </a:p>
          <a:p>
            <a:pPr marL="14288" indent="0">
              <a:buNone/>
            </a:pPr>
            <a:r>
              <a:rPr lang="en-US" dirty="0"/>
              <a:t>The major characteristics of CISC processor are as follows: </a:t>
            </a:r>
          </a:p>
          <a:p>
            <a:pPr marL="763588" indent="-442913">
              <a:buFont typeface="+mj-lt"/>
              <a:buAutoNum type="arabicPeriod"/>
            </a:pPr>
            <a:r>
              <a:rPr lang="en-US" dirty="0"/>
              <a:t>A large number of instructions. </a:t>
            </a:r>
          </a:p>
          <a:p>
            <a:pPr marL="763588" indent="-442913">
              <a:buFont typeface="+mj-lt"/>
              <a:buAutoNum type="arabicPeriod"/>
            </a:pPr>
            <a:r>
              <a:rPr lang="en-US" dirty="0"/>
              <a:t>Many addressing modes. </a:t>
            </a:r>
          </a:p>
          <a:p>
            <a:pPr marL="763588" indent="-442913">
              <a:buFont typeface="+mj-lt"/>
              <a:buAutoNum type="arabicPeriod"/>
            </a:pPr>
            <a:r>
              <a:rPr lang="en-US" dirty="0"/>
              <a:t>Variable length of instructions. </a:t>
            </a:r>
          </a:p>
          <a:p>
            <a:pPr marL="763588" indent="-442913">
              <a:buFont typeface="+mj-lt"/>
              <a:buAutoNum type="arabicPeriod"/>
            </a:pPr>
            <a:r>
              <a:rPr lang="en-US" dirty="0"/>
              <a:t>Most instruction can manipulate operands in the memory. </a:t>
            </a:r>
          </a:p>
          <a:p>
            <a:pPr marL="763588" indent="-442913">
              <a:buFont typeface="+mj-lt"/>
              <a:buAutoNum type="arabicPeriod"/>
            </a:pPr>
            <a:r>
              <a:rPr lang="en-US" dirty="0"/>
              <a:t>Control unit is microprogrammed. </a:t>
            </a:r>
          </a:p>
          <a:p>
            <a:pPr marL="14288" indent="0">
              <a:buNone/>
            </a:pPr>
            <a:endParaRPr lang="en-US" dirty="0"/>
          </a:p>
          <a:p>
            <a:pPr marL="331787" indent="0">
              <a:buNone/>
            </a:pPr>
            <a:endParaRPr lang="en-US" dirty="0"/>
          </a:p>
          <a:p>
            <a:pPr marL="331787" indent="0">
              <a:buNone/>
            </a:pPr>
            <a:endParaRPr lang="en-US" dirty="0"/>
          </a:p>
          <a:p>
            <a:pPr marL="331787" indent="0">
              <a:buNone/>
            </a:pPr>
            <a:endParaRPr lang="en-US" dirty="0"/>
          </a:p>
          <a:p>
            <a:pPr marL="331787" indent="0">
              <a:buNone/>
            </a:pPr>
            <a:endParaRPr lang="en-US" dirty="0"/>
          </a:p>
          <a:p>
            <a:pPr marL="331787" indent="0">
              <a:buNone/>
            </a:pPr>
            <a:endParaRPr lang="en-US" dirty="0"/>
          </a:p>
          <a:p>
            <a:pPr marL="331787" indent="0">
              <a:buNone/>
            </a:pPr>
            <a:r>
              <a:rPr lang="en-US" dirty="0"/>
              <a:t> </a:t>
            </a:r>
          </a:p>
          <a:p>
            <a:pPr marL="331787" indent="0">
              <a:buNone/>
            </a:pPr>
            <a:endParaRPr lang="en-KH" dirty="0"/>
          </a:p>
          <a:p>
            <a:pPr marL="331787" indent="0">
              <a:buNone/>
            </a:pPr>
            <a:endParaRPr lang="en-KH" dirty="0"/>
          </a:p>
        </p:txBody>
      </p:sp>
    </p:spTree>
    <p:extLst>
      <p:ext uri="{BB962C8B-B14F-4D97-AF65-F5344CB8AC3E}">
        <p14:creationId xmlns:p14="http://schemas.microsoft.com/office/powerpoint/2010/main" val="716946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EDD8E-525B-2643-A3BD-BAB9B5A52BEA}"/>
              </a:ext>
            </a:extLst>
          </p:cNvPr>
          <p:cNvSpPr txBox="1"/>
          <p:nvPr/>
        </p:nvSpPr>
        <p:spPr>
          <a:xfrm>
            <a:off x="559887" y="220621"/>
            <a:ext cx="2273892" cy="461665"/>
          </a:xfrm>
          <a:prstGeom prst="rect">
            <a:avLst/>
          </a:prstGeom>
          <a:noFill/>
        </p:spPr>
        <p:txBody>
          <a:bodyPr wrap="none" rtlCol="0">
            <a:spAutoFit/>
          </a:bodyPr>
          <a:lstStyle/>
          <a:p>
            <a:r>
              <a:rPr lang="en-KH" sz="2400" b="1" dirty="0"/>
              <a:t>CPU Technology</a:t>
            </a:r>
          </a:p>
        </p:txBody>
      </p:sp>
      <p:sp>
        <p:nvSpPr>
          <p:cNvPr id="3" name="Content Placeholder 2">
            <a:extLst>
              <a:ext uri="{FF2B5EF4-FFF2-40B4-BE49-F238E27FC236}">
                <a16:creationId xmlns:a16="http://schemas.microsoft.com/office/drawing/2014/main" id="{75AF946A-6E5E-3F4E-B529-DFEC07E184FB}"/>
              </a:ext>
            </a:extLst>
          </p:cNvPr>
          <p:cNvSpPr txBox="1">
            <a:spLocks/>
          </p:cNvSpPr>
          <p:nvPr/>
        </p:nvSpPr>
        <p:spPr>
          <a:xfrm>
            <a:off x="568411" y="929898"/>
            <a:ext cx="11046940" cy="553268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b="1" dirty="0"/>
              <a:t>RISC</a:t>
            </a:r>
            <a:r>
              <a:rPr lang="en-US" dirty="0"/>
              <a:t> Until the mid-1990s, computer manufacturers were designing complex CPUs with large sets of instructions. At that time, a number of computer manufacturers decided to design CPUs capable of executing only a very limited set of instructions. </a:t>
            </a:r>
          </a:p>
          <a:p>
            <a:r>
              <a:rPr lang="en-US" dirty="0"/>
              <a:t>Example: PowerPC, MIPS processor, IBM RISC System/6000, ARM and SPARC</a:t>
            </a:r>
          </a:p>
          <a:p>
            <a:pPr marL="14288" indent="0">
              <a:buNone/>
            </a:pPr>
            <a:endParaRPr lang="en-US" dirty="0"/>
          </a:p>
          <a:p>
            <a:pPr marL="14288" indent="0">
              <a:buNone/>
            </a:pPr>
            <a:r>
              <a:rPr lang="en-US" dirty="0"/>
              <a:t>The major characteristics of RISC processor are as follows: </a:t>
            </a:r>
          </a:p>
          <a:p>
            <a:pPr marL="809625" indent="-442913">
              <a:buFont typeface="+mj-lt"/>
              <a:buAutoNum type="arabicPeriod"/>
            </a:pPr>
            <a:r>
              <a:rPr lang="en-US" dirty="0"/>
              <a:t>Require few instructions. </a:t>
            </a:r>
          </a:p>
          <a:p>
            <a:pPr marL="809625" indent="-442913">
              <a:buFont typeface="+mj-lt"/>
              <a:buAutoNum type="arabicPeriod"/>
            </a:pPr>
            <a:r>
              <a:rPr lang="en-US" dirty="0"/>
              <a:t>All instructions are the same length (they can be easily decoded). </a:t>
            </a:r>
          </a:p>
          <a:p>
            <a:pPr marL="809625" indent="-442913">
              <a:buFont typeface="+mj-lt"/>
              <a:buAutoNum type="arabicPeriod"/>
            </a:pPr>
            <a:r>
              <a:rPr lang="en-US" dirty="0"/>
              <a:t>Most instructions are executed in one machine clock cycle. </a:t>
            </a:r>
          </a:p>
          <a:p>
            <a:pPr marL="809625" indent="-442913">
              <a:buFont typeface="+mj-lt"/>
              <a:buAutoNum type="arabicPeriod"/>
            </a:pPr>
            <a:r>
              <a:rPr lang="en-US" dirty="0"/>
              <a:t>Control unit is hardwired. </a:t>
            </a:r>
          </a:p>
          <a:p>
            <a:pPr marL="809625" indent="-442913">
              <a:buFont typeface="+mj-lt"/>
              <a:buAutoNum type="arabicPeriod"/>
            </a:pPr>
            <a:r>
              <a:rPr lang="en-US" dirty="0"/>
              <a:t>Few address modes. </a:t>
            </a:r>
          </a:p>
          <a:p>
            <a:pPr marL="809625" indent="-442913">
              <a:buFont typeface="+mj-lt"/>
              <a:buAutoNum type="arabicPeriod"/>
            </a:pPr>
            <a:r>
              <a:rPr lang="en-US" dirty="0"/>
              <a:t>A large number of registers. </a:t>
            </a:r>
          </a:p>
          <a:p>
            <a:pPr marL="14288" indent="0">
              <a:buNone/>
            </a:pPr>
            <a:endParaRPr lang="en-US" dirty="0"/>
          </a:p>
          <a:p>
            <a:pPr marL="331787" indent="0">
              <a:buNone/>
            </a:pPr>
            <a:endParaRPr lang="en-US" dirty="0"/>
          </a:p>
          <a:p>
            <a:pPr marL="331787" indent="0">
              <a:buNone/>
            </a:pPr>
            <a:endParaRPr lang="en-US" dirty="0"/>
          </a:p>
          <a:p>
            <a:pPr marL="331787" indent="0">
              <a:buNone/>
            </a:pPr>
            <a:endParaRPr lang="en-US" dirty="0"/>
          </a:p>
          <a:p>
            <a:pPr marL="331787" indent="0">
              <a:buNone/>
            </a:pPr>
            <a:endParaRPr lang="en-US" dirty="0"/>
          </a:p>
          <a:p>
            <a:pPr marL="331787" indent="0">
              <a:buNone/>
            </a:pPr>
            <a:endParaRPr lang="en-US" dirty="0"/>
          </a:p>
          <a:p>
            <a:pPr marL="331787" indent="0">
              <a:buNone/>
            </a:pPr>
            <a:r>
              <a:rPr lang="en-US" dirty="0"/>
              <a:t> </a:t>
            </a:r>
          </a:p>
          <a:p>
            <a:pPr marL="331787" indent="0">
              <a:buNone/>
            </a:pPr>
            <a:endParaRPr lang="en-KH" dirty="0"/>
          </a:p>
          <a:p>
            <a:pPr marL="331787" indent="0">
              <a:buNone/>
            </a:pPr>
            <a:endParaRPr lang="en-KH" dirty="0"/>
          </a:p>
        </p:txBody>
      </p:sp>
    </p:spTree>
    <p:extLst>
      <p:ext uri="{BB962C8B-B14F-4D97-AF65-F5344CB8AC3E}">
        <p14:creationId xmlns:p14="http://schemas.microsoft.com/office/powerpoint/2010/main" val="2476868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8F66F1-2C64-0C4E-B55A-FA61630D034B}"/>
              </a:ext>
            </a:extLst>
          </p:cNvPr>
          <p:cNvPicPr>
            <a:picLocks noChangeAspect="1"/>
          </p:cNvPicPr>
          <p:nvPr/>
        </p:nvPicPr>
        <p:blipFill>
          <a:blip r:embed="rId2"/>
          <a:stretch>
            <a:fillRect/>
          </a:stretch>
        </p:blipFill>
        <p:spPr>
          <a:xfrm>
            <a:off x="876191" y="614764"/>
            <a:ext cx="7787362" cy="2525631"/>
          </a:xfrm>
          <a:prstGeom prst="rect">
            <a:avLst/>
          </a:prstGeom>
        </p:spPr>
      </p:pic>
    </p:spTree>
    <p:extLst>
      <p:ext uri="{BB962C8B-B14F-4D97-AF65-F5344CB8AC3E}">
        <p14:creationId xmlns:p14="http://schemas.microsoft.com/office/powerpoint/2010/main" val="3211575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E6343E-25E7-DC4D-9C79-E42B4FF700AA}"/>
              </a:ext>
            </a:extLst>
          </p:cNvPr>
          <p:cNvSpPr txBox="1">
            <a:spLocks/>
          </p:cNvSpPr>
          <p:nvPr/>
        </p:nvSpPr>
        <p:spPr>
          <a:xfrm>
            <a:off x="568411" y="1038386"/>
            <a:ext cx="7289230" cy="5424197"/>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There are two types of CPU architecture:</a:t>
            </a:r>
          </a:p>
          <a:p>
            <a:pPr marL="366713" indent="-366713">
              <a:buFont typeface="Wingdings" pitchFamily="2" charset="2"/>
              <a:buChar char="Ø"/>
            </a:pPr>
            <a:r>
              <a:rPr lang="en-US" b="1" dirty="0">
                <a:solidFill>
                  <a:srgbClr val="C00000"/>
                </a:solidFill>
              </a:rPr>
              <a:t>Von Neumann Architecture</a:t>
            </a:r>
            <a:r>
              <a:rPr lang="en-US" dirty="0"/>
              <a:t> It is a program consists of code (instructions) and data. Von Neumann uses the data bus to transfer data and instructions from the memory to the CPU. </a:t>
            </a:r>
          </a:p>
          <a:p>
            <a:pPr marL="366713" indent="-366713">
              <a:buFont typeface="Wingdings" pitchFamily="2" charset="2"/>
              <a:buChar char="Ø"/>
            </a:pPr>
            <a:endParaRPr lang="en-US" dirty="0"/>
          </a:p>
          <a:p>
            <a:pPr marL="366713" indent="-366713">
              <a:buFont typeface="Wingdings" pitchFamily="2" charset="2"/>
              <a:buChar char="Ø"/>
            </a:pPr>
            <a:endParaRPr lang="en-US" dirty="0"/>
          </a:p>
          <a:p>
            <a:pPr marL="366713" indent="-366713">
              <a:buFont typeface="Wingdings" pitchFamily="2" charset="2"/>
              <a:buChar char="Ø"/>
            </a:pPr>
            <a:endParaRPr lang="en-US" dirty="0"/>
          </a:p>
          <a:p>
            <a:pPr marL="366713" indent="-366713">
              <a:buFont typeface="Wingdings" pitchFamily="2" charset="2"/>
              <a:buChar char="Ø"/>
            </a:pPr>
            <a:endParaRPr lang="en-US" dirty="0"/>
          </a:p>
          <a:p>
            <a:pPr marL="366713" indent="-366713">
              <a:buFont typeface="Wingdings" pitchFamily="2" charset="2"/>
              <a:buChar char="Ø"/>
            </a:pPr>
            <a:r>
              <a:rPr lang="en-US" b="1" dirty="0">
                <a:solidFill>
                  <a:srgbClr val="C00000"/>
                </a:solidFill>
              </a:rPr>
              <a:t>Harvard Architecture Harvard architecture</a:t>
            </a:r>
            <a:r>
              <a:rPr lang="en-US" dirty="0"/>
              <a:t> uses separate buses for instructions and data. The instruction address bus and instruction bus are used for reading instructions from memory. The address bus and data bus are used for writing and reading data to and from memory </a:t>
            </a:r>
          </a:p>
          <a:p>
            <a:endParaRPr lang="en-US" dirty="0"/>
          </a:p>
          <a:p>
            <a:endParaRPr lang="en-US" dirty="0"/>
          </a:p>
          <a:p>
            <a:endParaRPr lang="en-US" dirty="0"/>
          </a:p>
          <a:p>
            <a:pPr marL="331787" indent="0">
              <a:buNone/>
            </a:pPr>
            <a:endParaRPr lang="en-US" dirty="0"/>
          </a:p>
          <a:p>
            <a:pPr marL="331787" indent="0">
              <a:buNone/>
            </a:pPr>
            <a:endParaRPr lang="en-US" dirty="0"/>
          </a:p>
          <a:p>
            <a:pPr marL="331787" indent="0">
              <a:buNone/>
            </a:pPr>
            <a:endParaRPr lang="en-US" dirty="0"/>
          </a:p>
          <a:p>
            <a:pPr marL="331787" indent="0">
              <a:buNone/>
            </a:pPr>
            <a:endParaRPr lang="en-US" dirty="0"/>
          </a:p>
          <a:p>
            <a:pPr marL="331787" indent="0">
              <a:buNone/>
            </a:pPr>
            <a:endParaRPr lang="en-US" dirty="0"/>
          </a:p>
          <a:p>
            <a:pPr marL="331787" indent="0">
              <a:buNone/>
            </a:pPr>
            <a:r>
              <a:rPr lang="en-US" dirty="0"/>
              <a:t> </a:t>
            </a:r>
          </a:p>
          <a:p>
            <a:pPr marL="331787" indent="0">
              <a:buNone/>
            </a:pPr>
            <a:endParaRPr lang="en-KH" dirty="0"/>
          </a:p>
          <a:p>
            <a:pPr marL="331787" indent="0">
              <a:buNone/>
            </a:pPr>
            <a:endParaRPr lang="en-KH" dirty="0"/>
          </a:p>
        </p:txBody>
      </p:sp>
      <p:sp>
        <p:nvSpPr>
          <p:cNvPr id="4" name="TextBox 3">
            <a:extLst>
              <a:ext uri="{FF2B5EF4-FFF2-40B4-BE49-F238E27FC236}">
                <a16:creationId xmlns:a16="http://schemas.microsoft.com/office/drawing/2014/main" id="{8E031E15-3F3F-4049-B9F6-E09EE3A9D57E}"/>
              </a:ext>
            </a:extLst>
          </p:cNvPr>
          <p:cNvSpPr txBox="1"/>
          <p:nvPr/>
        </p:nvSpPr>
        <p:spPr>
          <a:xfrm>
            <a:off x="559887" y="220621"/>
            <a:ext cx="2327625" cy="461665"/>
          </a:xfrm>
          <a:prstGeom prst="rect">
            <a:avLst/>
          </a:prstGeom>
          <a:noFill/>
        </p:spPr>
        <p:txBody>
          <a:bodyPr wrap="none" rtlCol="0">
            <a:spAutoFit/>
          </a:bodyPr>
          <a:lstStyle/>
          <a:p>
            <a:r>
              <a:rPr lang="en-KH" sz="2400" b="1" dirty="0"/>
              <a:t>CPU Architecture</a:t>
            </a:r>
          </a:p>
        </p:txBody>
      </p:sp>
      <p:pic>
        <p:nvPicPr>
          <p:cNvPr id="5" name="Picture 4">
            <a:extLst>
              <a:ext uri="{FF2B5EF4-FFF2-40B4-BE49-F238E27FC236}">
                <a16:creationId xmlns:a16="http://schemas.microsoft.com/office/drawing/2014/main" id="{3305E970-6734-9249-A66C-6F4BA4CA6F22}"/>
              </a:ext>
            </a:extLst>
          </p:cNvPr>
          <p:cNvPicPr>
            <a:picLocks noChangeAspect="1"/>
          </p:cNvPicPr>
          <p:nvPr/>
        </p:nvPicPr>
        <p:blipFill>
          <a:blip r:embed="rId2"/>
          <a:stretch>
            <a:fillRect/>
          </a:stretch>
        </p:blipFill>
        <p:spPr>
          <a:xfrm>
            <a:off x="8419826" y="1431550"/>
            <a:ext cx="3482733" cy="1997450"/>
          </a:xfrm>
          <a:prstGeom prst="rect">
            <a:avLst/>
          </a:prstGeom>
        </p:spPr>
      </p:pic>
      <p:pic>
        <p:nvPicPr>
          <p:cNvPr id="6" name="Picture 5">
            <a:extLst>
              <a:ext uri="{FF2B5EF4-FFF2-40B4-BE49-F238E27FC236}">
                <a16:creationId xmlns:a16="http://schemas.microsoft.com/office/drawing/2014/main" id="{BD102FCD-ADE6-FB49-8FCC-0E059A6F1519}"/>
              </a:ext>
            </a:extLst>
          </p:cNvPr>
          <p:cNvPicPr>
            <a:picLocks noChangeAspect="1"/>
          </p:cNvPicPr>
          <p:nvPr/>
        </p:nvPicPr>
        <p:blipFill>
          <a:blip r:embed="rId3"/>
          <a:stretch>
            <a:fillRect/>
          </a:stretch>
        </p:blipFill>
        <p:spPr>
          <a:xfrm>
            <a:off x="8419826" y="4568823"/>
            <a:ext cx="3611059" cy="1715253"/>
          </a:xfrm>
          <a:prstGeom prst="rect">
            <a:avLst/>
          </a:prstGeom>
        </p:spPr>
      </p:pic>
    </p:spTree>
    <p:extLst>
      <p:ext uri="{BB962C8B-B14F-4D97-AF65-F5344CB8AC3E}">
        <p14:creationId xmlns:p14="http://schemas.microsoft.com/office/powerpoint/2010/main" val="2615371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7BE38-BA47-314A-AF67-95554EF1163A}"/>
              </a:ext>
            </a:extLst>
          </p:cNvPr>
          <p:cNvSpPr>
            <a:spLocks noGrp="1"/>
          </p:cNvSpPr>
          <p:nvPr>
            <p:ph type="title"/>
          </p:nvPr>
        </p:nvSpPr>
        <p:spPr/>
        <p:txBody>
          <a:bodyPr/>
          <a:lstStyle/>
          <a:p>
            <a:r>
              <a:rPr lang="en-US" dirty="0"/>
              <a:t>P</a:t>
            </a:r>
            <a:r>
              <a:rPr lang="en-KH" dirty="0"/>
              <a:t>ractice time</a:t>
            </a:r>
          </a:p>
        </p:txBody>
      </p:sp>
      <p:sp>
        <p:nvSpPr>
          <p:cNvPr id="3" name="Content Placeholder 2">
            <a:extLst>
              <a:ext uri="{FF2B5EF4-FFF2-40B4-BE49-F238E27FC236}">
                <a16:creationId xmlns:a16="http://schemas.microsoft.com/office/drawing/2014/main" id="{185CDECD-31B2-B645-8F68-92404E85CCC0}"/>
              </a:ext>
            </a:extLst>
          </p:cNvPr>
          <p:cNvSpPr>
            <a:spLocks noGrp="1"/>
          </p:cNvSpPr>
          <p:nvPr>
            <p:ph idx="1"/>
          </p:nvPr>
        </p:nvSpPr>
        <p:spPr>
          <a:xfrm>
            <a:off x="1024128" y="2285999"/>
            <a:ext cx="9720073" cy="4285281"/>
          </a:xfrm>
        </p:spPr>
        <p:txBody>
          <a:bodyPr>
            <a:normAutofit/>
          </a:bodyPr>
          <a:lstStyle/>
          <a:p>
            <a:r>
              <a:rPr lang="en-KH" dirty="0"/>
              <a:t>You are going to watch a video. Figure out/Answer to the following key term/questions:</a:t>
            </a:r>
          </a:p>
          <a:p>
            <a:pPr marL="809625" indent="-442913">
              <a:buFont typeface="+mj-lt"/>
              <a:buAutoNum type="arabicPeriod"/>
            </a:pPr>
            <a:r>
              <a:rPr lang="en-KH" dirty="0"/>
              <a:t>CPU clock: </a:t>
            </a:r>
          </a:p>
          <a:p>
            <a:pPr marL="809625" indent="-442913">
              <a:buFont typeface="+mj-lt"/>
              <a:buAutoNum type="arabicPeriod"/>
            </a:pPr>
            <a:r>
              <a:rPr lang="en-US" dirty="0"/>
              <a:t>T</a:t>
            </a:r>
            <a:r>
              <a:rPr lang="en-KH" dirty="0"/>
              <a:t>he default pattern of CPU request data from RAM</a:t>
            </a:r>
          </a:p>
          <a:p>
            <a:pPr marL="809625" indent="-442913">
              <a:buFont typeface="+mj-lt"/>
              <a:buAutoNum type="arabicPeriod"/>
            </a:pPr>
            <a:r>
              <a:rPr lang="en-US" dirty="0"/>
              <a:t>H</a:t>
            </a:r>
            <a:r>
              <a:rPr lang="en-KH" dirty="0"/>
              <a:t>ow cpu read data from RAM in SCOTT CPU</a:t>
            </a:r>
          </a:p>
          <a:p>
            <a:pPr marL="809625" indent="-442913">
              <a:buFont typeface="+mj-lt"/>
              <a:buAutoNum type="arabicPeriod"/>
            </a:pPr>
            <a:r>
              <a:rPr lang="en-US" dirty="0"/>
              <a:t>H</a:t>
            </a:r>
            <a:r>
              <a:rPr lang="en-KH" dirty="0"/>
              <a:t>ow cpu write data from RAM in SCOTT CPU</a:t>
            </a:r>
          </a:p>
          <a:p>
            <a:pPr marL="809625" indent="-442913">
              <a:buFont typeface="+mj-lt"/>
              <a:buAutoNum type="arabicPeriod"/>
            </a:pPr>
            <a:r>
              <a:rPr lang="en-KH" dirty="0"/>
              <a:t>Instruction Set</a:t>
            </a:r>
          </a:p>
          <a:p>
            <a:pPr marL="809625" indent="-442913">
              <a:buFont typeface="+mj-lt"/>
              <a:buAutoNum type="arabicPeriod"/>
            </a:pPr>
            <a:r>
              <a:rPr lang="en-KH" b="1" dirty="0"/>
              <a:t>How CPU execute an instruction</a:t>
            </a:r>
          </a:p>
          <a:p>
            <a:pPr marL="809625" indent="-442913">
              <a:buFont typeface="+mj-lt"/>
              <a:buAutoNum type="arabicPeriod"/>
            </a:pPr>
            <a:r>
              <a:rPr lang="en-KH" dirty="0"/>
              <a:t>Flag</a:t>
            </a:r>
          </a:p>
          <a:p>
            <a:pPr marL="809625" indent="-442913">
              <a:buFont typeface="+mj-lt"/>
              <a:buAutoNum type="arabicPeriod"/>
            </a:pPr>
            <a:endParaRPr lang="en-KH" dirty="0"/>
          </a:p>
        </p:txBody>
      </p:sp>
    </p:spTree>
    <p:extLst>
      <p:ext uri="{BB962C8B-B14F-4D97-AF65-F5344CB8AC3E}">
        <p14:creationId xmlns:p14="http://schemas.microsoft.com/office/powerpoint/2010/main" val="805346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47C36-3D69-D24E-BA1D-A0376B75672A}"/>
              </a:ext>
            </a:extLst>
          </p:cNvPr>
          <p:cNvSpPr>
            <a:spLocks noGrp="1"/>
          </p:cNvSpPr>
          <p:nvPr>
            <p:ph type="title"/>
          </p:nvPr>
        </p:nvSpPr>
        <p:spPr/>
        <p:txBody>
          <a:bodyPr/>
          <a:lstStyle/>
          <a:p>
            <a:r>
              <a:rPr lang="en-KH" dirty="0"/>
              <a:t>General System Architecture</a:t>
            </a:r>
          </a:p>
        </p:txBody>
      </p:sp>
      <p:sp>
        <p:nvSpPr>
          <p:cNvPr id="3" name="Content Placeholder 2">
            <a:extLst>
              <a:ext uri="{FF2B5EF4-FFF2-40B4-BE49-F238E27FC236}">
                <a16:creationId xmlns:a16="http://schemas.microsoft.com/office/drawing/2014/main" id="{17E989E8-31DA-0545-921F-7BA036AE2A90}"/>
              </a:ext>
            </a:extLst>
          </p:cNvPr>
          <p:cNvSpPr>
            <a:spLocks noGrp="1"/>
          </p:cNvSpPr>
          <p:nvPr>
            <p:ph idx="1"/>
          </p:nvPr>
        </p:nvSpPr>
        <p:spPr/>
        <p:txBody>
          <a:bodyPr/>
          <a:lstStyle/>
          <a:p>
            <a:pPr marL="0" indent="0">
              <a:buNone/>
            </a:pPr>
            <a:r>
              <a:rPr lang="en-US" dirty="0"/>
              <a:t>In Computer Architecture, the General System Architecture is divided into two major classification units:</a:t>
            </a:r>
          </a:p>
          <a:p>
            <a:pPr marL="457200" indent="-457200">
              <a:buFont typeface="+mj-lt"/>
              <a:buAutoNum type="arabicPeriod"/>
            </a:pPr>
            <a:r>
              <a:rPr lang="en-KH" dirty="0">
                <a:solidFill>
                  <a:srgbClr val="C00000"/>
                </a:solidFill>
              </a:rPr>
              <a:t>Store Program Control Concept </a:t>
            </a:r>
            <a:r>
              <a:rPr lang="en-KH" dirty="0"/>
              <a:t>: the storage of instructions in computer memory to enable it to perform a variety of tasks in sequence or intermittently. </a:t>
            </a:r>
            <a:r>
              <a:rPr lang="en-KH" b="1" dirty="0"/>
              <a:t>ENIAC</a:t>
            </a:r>
            <a:r>
              <a:rPr lang="en-KH" dirty="0"/>
              <a:t> (in 1940s) was built based on this concept.</a:t>
            </a:r>
          </a:p>
          <a:p>
            <a:pPr marL="457200" indent="-457200">
              <a:buFont typeface="+mj-lt"/>
              <a:buAutoNum type="arabicPeriod"/>
            </a:pPr>
            <a:r>
              <a:rPr lang="en-KH" dirty="0">
                <a:solidFill>
                  <a:srgbClr val="C00000"/>
                </a:solidFill>
              </a:rPr>
              <a:t>Flynn’s Classification of Computers </a:t>
            </a:r>
            <a:r>
              <a:rPr lang="en-KH" dirty="0"/>
              <a:t>: classification for the organization of a computer system by the number of instructions and data items that are manipulated simulstaneously. </a:t>
            </a:r>
          </a:p>
        </p:txBody>
      </p:sp>
    </p:spTree>
    <p:extLst>
      <p:ext uri="{BB962C8B-B14F-4D97-AF65-F5344CB8AC3E}">
        <p14:creationId xmlns:p14="http://schemas.microsoft.com/office/powerpoint/2010/main" val="2001170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DBF73E-CCE8-124F-B7B7-511AB2F2DECC}"/>
              </a:ext>
            </a:extLst>
          </p:cNvPr>
          <p:cNvSpPr txBox="1"/>
          <p:nvPr/>
        </p:nvSpPr>
        <p:spPr>
          <a:xfrm>
            <a:off x="921109" y="205122"/>
            <a:ext cx="3284104" cy="461665"/>
          </a:xfrm>
          <a:prstGeom prst="rect">
            <a:avLst/>
          </a:prstGeom>
          <a:noFill/>
        </p:spPr>
        <p:txBody>
          <a:bodyPr wrap="none" rtlCol="0">
            <a:spAutoFit/>
          </a:bodyPr>
          <a:lstStyle/>
          <a:p>
            <a:r>
              <a:rPr lang="en-KH" sz="2400" b="1" dirty="0"/>
              <a:t>Example of SCOTT CPU </a:t>
            </a:r>
          </a:p>
        </p:txBody>
      </p:sp>
      <p:pic>
        <p:nvPicPr>
          <p:cNvPr id="4" name="Online Media 3" descr="How a CPU Works">
            <a:hlinkClick r:id="" action="ppaction://media"/>
            <a:extLst>
              <a:ext uri="{FF2B5EF4-FFF2-40B4-BE49-F238E27FC236}">
                <a16:creationId xmlns:a16="http://schemas.microsoft.com/office/drawing/2014/main" id="{B900EE5E-38D4-1B47-811F-781CF5927187}"/>
              </a:ext>
            </a:extLst>
          </p:cNvPr>
          <p:cNvPicPr>
            <a:picLocks noRot="1" noChangeAspect="1"/>
          </p:cNvPicPr>
          <p:nvPr>
            <a:videoFile r:link="rId1"/>
          </p:nvPr>
        </p:nvPicPr>
        <p:blipFill>
          <a:blip r:embed="rId3"/>
          <a:stretch>
            <a:fillRect/>
          </a:stretch>
        </p:blipFill>
        <p:spPr>
          <a:xfrm>
            <a:off x="1023982" y="830058"/>
            <a:ext cx="9700624" cy="5480853"/>
          </a:xfrm>
          <a:prstGeom prst="rect">
            <a:avLst/>
          </a:prstGeom>
        </p:spPr>
      </p:pic>
      <p:sp>
        <p:nvSpPr>
          <p:cNvPr id="5" name="TextBox 4">
            <a:extLst>
              <a:ext uri="{FF2B5EF4-FFF2-40B4-BE49-F238E27FC236}">
                <a16:creationId xmlns:a16="http://schemas.microsoft.com/office/drawing/2014/main" id="{DCC39A3F-E09A-6A4B-81E8-22C81CAAC03C}"/>
              </a:ext>
            </a:extLst>
          </p:cNvPr>
          <p:cNvSpPr txBox="1"/>
          <p:nvPr/>
        </p:nvSpPr>
        <p:spPr>
          <a:xfrm>
            <a:off x="921109" y="6367046"/>
            <a:ext cx="4853893" cy="369332"/>
          </a:xfrm>
          <a:prstGeom prst="rect">
            <a:avLst/>
          </a:prstGeom>
          <a:noFill/>
        </p:spPr>
        <p:txBody>
          <a:bodyPr wrap="none" rtlCol="0">
            <a:spAutoFit/>
          </a:bodyPr>
          <a:lstStyle/>
          <a:p>
            <a:r>
              <a:rPr lang="en-US" dirty="0">
                <a:hlinkClick r:id="rId4"/>
              </a:rPr>
              <a:t>https://www.youtube.com/watch?v=cNN_tTXABUA</a:t>
            </a:r>
            <a:endParaRPr lang="en-US" dirty="0"/>
          </a:p>
        </p:txBody>
      </p:sp>
    </p:spTree>
    <p:extLst>
      <p:ext uri="{BB962C8B-B14F-4D97-AF65-F5344CB8AC3E}">
        <p14:creationId xmlns:p14="http://schemas.microsoft.com/office/powerpoint/2010/main" val="111968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7C68A-10B0-2D4F-ABD6-796E91138B5A}"/>
              </a:ext>
            </a:extLst>
          </p:cNvPr>
          <p:cNvSpPr>
            <a:spLocks noGrp="1"/>
          </p:cNvSpPr>
          <p:nvPr>
            <p:ph type="title"/>
          </p:nvPr>
        </p:nvSpPr>
        <p:spPr/>
        <p:txBody>
          <a:bodyPr/>
          <a:lstStyle/>
          <a:p>
            <a:r>
              <a:rPr lang="en-KH" dirty="0"/>
              <a:t>Multicore processors</a:t>
            </a:r>
          </a:p>
        </p:txBody>
      </p:sp>
      <p:sp>
        <p:nvSpPr>
          <p:cNvPr id="3" name="Content Placeholder 2">
            <a:extLst>
              <a:ext uri="{FF2B5EF4-FFF2-40B4-BE49-F238E27FC236}">
                <a16:creationId xmlns:a16="http://schemas.microsoft.com/office/drawing/2014/main" id="{46F7F94F-621A-E14B-98F6-A975E6EEEE17}"/>
              </a:ext>
            </a:extLst>
          </p:cNvPr>
          <p:cNvSpPr>
            <a:spLocks noGrp="1"/>
          </p:cNvSpPr>
          <p:nvPr>
            <p:ph idx="1"/>
          </p:nvPr>
        </p:nvSpPr>
        <p:spPr/>
        <p:txBody>
          <a:bodyPr>
            <a:normAutofit lnSpcReduction="10000"/>
          </a:bodyPr>
          <a:lstStyle/>
          <a:p>
            <a:pPr marL="366713" indent="-366713">
              <a:buFont typeface="Wingdings" pitchFamily="2" charset="2"/>
              <a:buChar char="v"/>
            </a:pPr>
            <a:r>
              <a:rPr lang="en-US" dirty="0"/>
              <a:t>integrated circuit (IC) with two or more independent CPU which is called core </a:t>
            </a:r>
          </a:p>
          <a:p>
            <a:pPr marL="366713" indent="-366713">
              <a:buFont typeface="Wingdings" pitchFamily="2" charset="2"/>
              <a:buChar char="v"/>
            </a:pPr>
            <a:r>
              <a:rPr lang="en-US" dirty="0"/>
              <a:t>they are executing multiple instructions simultaneously in order to increase performance </a:t>
            </a:r>
          </a:p>
          <a:p>
            <a:pPr marL="366713" indent="-366713">
              <a:buFont typeface="Wingdings" pitchFamily="2" charset="2"/>
              <a:buChar char="v"/>
            </a:pPr>
            <a:r>
              <a:rPr lang="en-US" dirty="0"/>
              <a:t>A quad-core processor is a chip with four independent units called cores that read and execute instructions such as add, move data, and branch </a:t>
            </a:r>
          </a:p>
          <a:p>
            <a:pPr marL="366713" indent="-366713">
              <a:buFont typeface="Wingdings" pitchFamily="2" charset="2"/>
              <a:buChar char="v"/>
            </a:pPr>
            <a:r>
              <a:rPr lang="en-US" dirty="0"/>
              <a:t>Two cores (dual-core CPUs) such as AMD Phenom II X2 and Intel Core Duo </a:t>
            </a:r>
          </a:p>
          <a:p>
            <a:pPr marL="366713" indent="-366713">
              <a:buFont typeface="Wingdings" pitchFamily="2" charset="2"/>
              <a:buChar char="v"/>
            </a:pPr>
            <a:r>
              <a:rPr lang="en-US" dirty="0"/>
              <a:t>Three cores (tri-core CPUs) such as AMD Phenom II X3</a:t>
            </a:r>
          </a:p>
          <a:p>
            <a:pPr marL="366713" indent="-366713">
              <a:buFont typeface="Wingdings" pitchFamily="2" charset="2"/>
              <a:buChar char="v"/>
            </a:pPr>
            <a:r>
              <a:rPr lang="en-US" dirty="0"/>
              <a:t>Four cores (quad-core CPUs) such as AMD Phenom II X4, Intel’s i5 and i7 Processors</a:t>
            </a:r>
          </a:p>
          <a:p>
            <a:pPr marL="366713" indent="-366713">
              <a:buFont typeface="Wingdings" pitchFamily="2" charset="2"/>
              <a:buChar char="v"/>
            </a:pPr>
            <a:r>
              <a:rPr lang="en-US" dirty="0"/>
              <a:t>……………</a:t>
            </a:r>
            <a:br>
              <a:rPr lang="en-US" dirty="0"/>
            </a:br>
            <a:endParaRPr lang="en-US" dirty="0"/>
          </a:p>
          <a:p>
            <a:pPr marL="366713" indent="-366713">
              <a:buFont typeface="Wingdings" pitchFamily="2" charset="2"/>
              <a:buChar char="v"/>
            </a:pPr>
            <a:endParaRPr lang="en-US" dirty="0"/>
          </a:p>
          <a:p>
            <a:endParaRPr lang="en-KH" dirty="0"/>
          </a:p>
        </p:txBody>
      </p:sp>
    </p:spTree>
    <p:extLst>
      <p:ext uri="{BB962C8B-B14F-4D97-AF65-F5344CB8AC3E}">
        <p14:creationId xmlns:p14="http://schemas.microsoft.com/office/powerpoint/2010/main" val="3891703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134image24737184">
            <a:extLst>
              <a:ext uri="{FF2B5EF4-FFF2-40B4-BE49-F238E27FC236}">
                <a16:creationId xmlns:a16="http://schemas.microsoft.com/office/drawing/2014/main" id="{6580ED57-4E83-1143-80AC-F898CEBD1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62" y="376237"/>
            <a:ext cx="9158288" cy="610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619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0F01-EC00-3F47-9C19-175C21601E16}"/>
              </a:ext>
            </a:extLst>
          </p:cNvPr>
          <p:cNvSpPr>
            <a:spLocks noGrp="1"/>
          </p:cNvSpPr>
          <p:nvPr>
            <p:ph type="title"/>
          </p:nvPr>
        </p:nvSpPr>
        <p:spPr/>
        <p:txBody>
          <a:bodyPr/>
          <a:lstStyle/>
          <a:p>
            <a:r>
              <a:rPr lang="en-KH" dirty="0"/>
              <a:t>CPU Instruction execution</a:t>
            </a:r>
          </a:p>
        </p:txBody>
      </p:sp>
      <p:sp>
        <p:nvSpPr>
          <p:cNvPr id="3" name="Content Placeholder 2">
            <a:extLst>
              <a:ext uri="{FF2B5EF4-FFF2-40B4-BE49-F238E27FC236}">
                <a16:creationId xmlns:a16="http://schemas.microsoft.com/office/drawing/2014/main" id="{36C445EA-30E2-C74E-8240-7A73474EE473}"/>
              </a:ext>
            </a:extLst>
          </p:cNvPr>
          <p:cNvSpPr>
            <a:spLocks noGrp="1"/>
          </p:cNvSpPr>
          <p:nvPr>
            <p:ph idx="1"/>
          </p:nvPr>
        </p:nvSpPr>
        <p:spPr/>
        <p:txBody>
          <a:bodyPr/>
          <a:lstStyle/>
          <a:p>
            <a:r>
              <a:rPr lang="en-US" dirty="0"/>
              <a:t>Steps to execute one instruction: </a:t>
            </a:r>
          </a:p>
          <a:p>
            <a:pPr marL="450850" indent="-84138"/>
            <a:r>
              <a:rPr lang="en-US" dirty="0"/>
              <a:t>1. Fetch instruction (F): Moving Instruction from memory to CPU.</a:t>
            </a:r>
          </a:p>
          <a:p>
            <a:pPr marL="450850" indent="-84138"/>
            <a:r>
              <a:rPr lang="en-US" dirty="0"/>
              <a:t>2. Decode instruction (D): Determine types of instruction such as ADD, AND, OR, and Store operands into registers if needed. </a:t>
            </a:r>
          </a:p>
          <a:p>
            <a:pPr marL="450850" indent="-84138"/>
            <a:r>
              <a:rPr lang="en-US" dirty="0"/>
              <a:t>3. Execute instruction (E): Execute the instruction such as addition. </a:t>
            </a:r>
          </a:p>
          <a:p>
            <a:pPr marL="450850" indent="-84138"/>
            <a:r>
              <a:rPr lang="en-US" dirty="0"/>
              <a:t>4. Write results (R): Store the result of execution into register or memory. </a:t>
            </a:r>
          </a:p>
          <a:p>
            <a:endParaRPr lang="en-US" dirty="0"/>
          </a:p>
          <a:p>
            <a:endParaRPr lang="en-KH" dirty="0"/>
          </a:p>
        </p:txBody>
      </p:sp>
    </p:spTree>
    <p:extLst>
      <p:ext uri="{BB962C8B-B14F-4D97-AF65-F5344CB8AC3E}">
        <p14:creationId xmlns:p14="http://schemas.microsoft.com/office/powerpoint/2010/main" val="3044257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5BEF5A-A581-AB41-92A0-DEFE4D967F7A}"/>
              </a:ext>
            </a:extLst>
          </p:cNvPr>
          <p:cNvPicPr>
            <a:picLocks noChangeAspect="1"/>
          </p:cNvPicPr>
          <p:nvPr/>
        </p:nvPicPr>
        <p:blipFill>
          <a:blip r:embed="rId2"/>
          <a:stretch>
            <a:fillRect/>
          </a:stretch>
        </p:blipFill>
        <p:spPr>
          <a:xfrm>
            <a:off x="604836" y="303212"/>
            <a:ext cx="11275263" cy="1354137"/>
          </a:xfrm>
          <a:prstGeom prst="rect">
            <a:avLst/>
          </a:prstGeom>
        </p:spPr>
      </p:pic>
      <p:pic>
        <p:nvPicPr>
          <p:cNvPr id="3" name="Picture 2">
            <a:extLst>
              <a:ext uri="{FF2B5EF4-FFF2-40B4-BE49-F238E27FC236}">
                <a16:creationId xmlns:a16="http://schemas.microsoft.com/office/drawing/2014/main" id="{6EC6AC6E-40E4-8A44-94B6-2641B582AF99}"/>
              </a:ext>
            </a:extLst>
          </p:cNvPr>
          <p:cNvPicPr>
            <a:picLocks noChangeAspect="1"/>
          </p:cNvPicPr>
          <p:nvPr/>
        </p:nvPicPr>
        <p:blipFill>
          <a:blip r:embed="rId3"/>
          <a:stretch>
            <a:fillRect/>
          </a:stretch>
        </p:blipFill>
        <p:spPr>
          <a:xfrm>
            <a:off x="604836" y="2962274"/>
            <a:ext cx="9403224" cy="2595563"/>
          </a:xfrm>
          <a:prstGeom prst="rect">
            <a:avLst/>
          </a:prstGeom>
        </p:spPr>
      </p:pic>
      <p:sp>
        <p:nvSpPr>
          <p:cNvPr id="4" name="TextBox 3">
            <a:extLst>
              <a:ext uri="{FF2B5EF4-FFF2-40B4-BE49-F238E27FC236}">
                <a16:creationId xmlns:a16="http://schemas.microsoft.com/office/drawing/2014/main" id="{DB9FA291-F195-494B-93B9-BAFB833C0906}"/>
              </a:ext>
            </a:extLst>
          </p:cNvPr>
          <p:cNvSpPr txBox="1"/>
          <p:nvPr/>
        </p:nvSpPr>
        <p:spPr>
          <a:xfrm>
            <a:off x="3814763" y="1755813"/>
            <a:ext cx="3766224" cy="369332"/>
          </a:xfrm>
          <a:prstGeom prst="rect">
            <a:avLst/>
          </a:prstGeom>
          <a:noFill/>
        </p:spPr>
        <p:txBody>
          <a:bodyPr wrap="none" rtlCol="0">
            <a:spAutoFit/>
          </a:bodyPr>
          <a:lstStyle/>
          <a:p>
            <a:r>
              <a:rPr lang="en-KH" dirty="0"/>
              <a:t>Execution of instruction without pipeline</a:t>
            </a:r>
          </a:p>
        </p:txBody>
      </p:sp>
      <p:sp>
        <p:nvSpPr>
          <p:cNvPr id="5" name="TextBox 4">
            <a:extLst>
              <a:ext uri="{FF2B5EF4-FFF2-40B4-BE49-F238E27FC236}">
                <a16:creationId xmlns:a16="http://schemas.microsoft.com/office/drawing/2014/main" id="{CF70BE29-DEBB-AF43-94B1-9335152FC361}"/>
              </a:ext>
            </a:extLst>
          </p:cNvPr>
          <p:cNvSpPr txBox="1"/>
          <p:nvPr/>
        </p:nvSpPr>
        <p:spPr>
          <a:xfrm>
            <a:off x="3814763" y="6025634"/>
            <a:ext cx="3575466" cy="369332"/>
          </a:xfrm>
          <a:prstGeom prst="rect">
            <a:avLst/>
          </a:prstGeom>
          <a:noFill/>
        </p:spPr>
        <p:txBody>
          <a:bodyPr wrap="none" rtlCol="0">
            <a:spAutoFit/>
          </a:bodyPr>
          <a:lstStyle/>
          <a:p>
            <a:r>
              <a:rPr lang="en-KH" dirty="0"/>
              <a:t>Execution of instruction using pipeline</a:t>
            </a:r>
          </a:p>
        </p:txBody>
      </p:sp>
    </p:spTree>
    <p:extLst>
      <p:ext uri="{BB962C8B-B14F-4D97-AF65-F5344CB8AC3E}">
        <p14:creationId xmlns:p14="http://schemas.microsoft.com/office/powerpoint/2010/main" val="2499724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BFF12-08EC-4A40-B295-738A6CB328EF}"/>
              </a:ext>
            </a:extLst>
          </p:cNvPr>
          <p:cNvSpPr>
            <a:spLocks noGrp="1"/>
          </p:cNvSpPr>
          <p:nvPr>
            <p:ph type="title"/>
          </p:nvPr>
        </p:nvSpPr>
        <p:spPr/>
        <p:txBody>
          <a:bodyPr/>
          <a:lstStyle/>
          <a:p>
            <a:r>
              <a:rPr lang="en-KH" dirty="0"/>
              <a:t>Pipelining</a:t>
            </a:r>
          </a:p>
        </p:txBody>
      </p:sp>
      <p:sp>
        <p:nvSpPr>
          <p:cNvPr id="3" name="Content Placeholder 2">
            <a:extLst>
              <a:ext uri="{FF2B5EF4-FFF2-40B4-BE49-F238E27FC236}">
                <a16:creationId xmlns:a16="http://schemas.microsoft.com/office/drawing/2014/main" id="{B7911598-9BB1-184D-A16B-3402AEA28F7A}"/>
              </a:ext>
            </a:extLst>
          </p:cNvPr>
          <p:cNvSpPr>
            <a:spLocks noGrp="1"/>
          </p:cNvSpPr>
          <p:nvPr>
            <p:ph idx="1"/>
          </p:nvPr>
        </p:nvSpPr>
        <p:spPr/>
        <p:txBody>
          <a:bodyPr/>
          <a:lstStyle/>
          <a:p>
            <a:pPr marL="368300" indent="-368300">
              <a:buFont typeface="Wingdings" pitchFamily="2" charset="2"/>
              <a:buChar char="v"/>
            </a:pPr>
            <a:r>
              <a:rPr lang="en-US" dirty="0"/>
              <a:t>Pipelining will increase the performance of CPU meaning executing more instructions in less time. </a:t>
            </a:r>
          </a:p>
          <a:p>
            <a:pPr marL="368300" indent="-368300">
              <a:buFont typeface="Wingdings" pitchFamily="2" charset="2"/>
              <a:buChar char="v"/>
            </a:pPr>
            <a:r>
              <a:rPr lang="en-US" dirty="0"/>
              <a:t>a standard feature in RISC processors, is much like an assembly line. Because the processor works on different steps of the instruction at the same time, more instructions can be executed in a shorter period of time.</a:t>
            </a:r>
          </a:p>
          <a:p>
            <a:endParaRPr lang="en-KH" dirty="0"/>
          </a:p>
        </p:txBody>
      </p:sp>
    </p:spTree>
    <p:extLst>
      <p:ext uri="{BB962C8B-B14F-4D97-AF65-F5344CB8AC3E}">
        <p14:creationId xmlns:p14="http://schemas.microsoft.com/office/powerpoint/2010/main" val="329882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F7B723-98CB-0B4D-A4E6-7EE63823E5A5}"/>
              </a:ext>
            </a:extLst>
          </p:cNvPr>
          <p:cNvPicPr>
            <a:picLocks noChangeAspect="1"/>
          </p:cNvPicPr>
          <p:nvPr/>
        </p:nvPicPr>
        <p:blipFill>
          <a:blip r:embed="rId2"/>
          <a:stretch>
            <a:fillRect/>
          </a:stretch>
        </p:blipFill>
        <p:spPr>
          <a:xfrm>
            <a:off x="529359" y="320964"/>
            <a:ext cx="5317259" cy="2800549"/>
          </a:xfrm>
          <a:prstGeom prst="rect">
            <a:avLst/>
          </a:prstGeom>
        </p:spPr>
      </p:pic>
      <p:pic>
        <p:nvPicPr>
          <p:cNvPr id="3" name="Picture 2">
            <a:extLst>
              <a:ext uri="{FF2B5EF4-FFF2-40B4-BE49-F238E27FC236}">
                <a16:creationId xmlns:a16="http://schemas.microsoft.com/office/drawing/2014/main" id="{0D1FE8D1-64B1-C349-909D-1A1DF981F502}"/>
              </a:ext>
            </a:extLst>
          </p:cNvPr>
          <p:cNvPicPr>
            <a:picLocks noChangeAspect="1"/>
          </p:cNvPicPr>
          <p:nvPr/>
        </p:nvPicPr>
        <p:blipFill>
          <a:blip r:embed="rId3"/>
          <a:stretch>
            <a:fillRect/>
          </a:stretch>
        </p:blipFill>
        <p:spPr>
          <a:xfrm>
            <a:off x="252267" y="3736488"/>
            <a:ext cx="5317259" cy="2817214"/>
          </a:xfrm>
          <a:prstGeom prst="rect">
            <a:avLst/>
          </a:prstGeom>
        </p:spPr>
      </p:pic>
      <p:sp>
        <p:nvSpPr>
          <p:cNvPr id="4" name="TextBox 3">
            <a:extLst>
              <a:ext uri="{FF2B5EF4-FFF2-40B4-BE49-F238E27FC236}">
                <a16:creationId xmlns:a16="http://schemas.microsoft.com/office/drawing/2014/main" id="{7271BE70-0CDE-B640-8DB6-6CC5E77FA03A}"/>
              </a:ext>
            </a:extLst>
          </p:cNvPr>
          <p:cNvSpPr txBox="1"/>
          <p:nvPr/>
        </p:nvSpPr>
        <p:spPr>
          <a:xfrm>
            <a:off x="7592291" y="1967345"/>
            <a:ext cx="2651047" cy="369332"/>
          </a:xfrm>
          <a:prstGeom prst="rect">
            <a:avLst/>
          </a:prstGeom>
          <a:noFill/>
        </p:spPr>
        <p:txBody>
          <a:bodyPr wrap="none" rtlCol="0">
            <a:spAutoFit/>
          </a:bodyPr>
          <a:lstStyle/>
          <a:p>
            <a:r>
              <a:rPr lang="en-KH" dirty="0"/>
              <a:t>Operation without pipeline</a:t>
            </a:r>
          </a:p>
        </p:txBody>
      </p:sp>
      <p:sp>
        <p:nvSpPr>
          <p:cNvPr id="5" name="TextBox 4">
            <a:extLst>
              <a:ext uri="{FF2B5EF4-FFF2-40B4-BE49-F238E27FC236}">
                <a16:creationId xmlns:a16="http://schemas.microsoft.com/office/drawing/2014/main" id="{79DDF8DE-09CD-9B4E-B969-E6169B25E353}"/>
              </a:ext>
            </a:extLst>
          </p:cNvPr>
          <p:cNvSpPr txBox="1"/>
          <p:nvPr/>
        </p:nvSpPr>
        <p:spPr>
          <a:xfrm>
            <a:off x="7592291" y="4960429"/>
            <a:ext cx="2372124" cy="369332"/>
          </a:xfrm>
          <a:prstGeom prst="rect">
            <a:avLst/>
          </a:prstGeom>
          <a:noFill/>
        </p:spPr>
        <p:txBody>
          <a:bodyPr wrap="none" rtlCol="0">
            <a:spAutoFit/>
          </a:bodyPr>
          <a:lstStyle/>
          <a:p>
            <a:r>
              <a:rPr lang="en-KH" dirty="0"/>
              <a:t>Operation with pipeline</a:t>
            </a:r>
          </a:p>
        </p:txBody>
      </p:sp>
    </p:spTree>
    <p:extLst>
      <p:ext uri="{BB962C8B-B14F-4D97-AF65-F5344CB8AC3E}">
        <p14:creationId xmlns:p14="http://schemas.microsoft.com/office/powerpoint/2010/main" val="2343847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73B92-3B54-ED4B-BE9A-A7246E87E849}"/>
              </a:ext>
            </a:extLst>
          </p:cNvPr>
          <p:cNvSpPr>
            <a:spLocks noGrp="1"/>
          </p:cNvSpPr>
          <p:nvPr>
            <p:ph type="title"/>
          </p:nvPr>
        </p:nvSpPr>
        <p:spPr/>
        <p:txBody>
          <a:bodyPr/>
          <a:lstStyle/>
          <a:p>
            <a:r>
              <a:rPr lang="en-KH" dirty="0"/>
              <a:t>Microcomputer bus</a:t>
            </a:r>
          </a:p>
        </p:txBody>
      </p:sp>
      <p:sp>
        <p:nvSpPr>
          <p:cNvPr id="3" name="Content Placeholder 2">
            <a:extLst>
              <a:ext uri="{FF2B5EF4-FFF2-40B4-BE49-F238E27FC236}">
                <a16:creationId xmlns:a16="http://schemas.microsoft.com/office/drawing/2014/main" id="{AE4E8512-754E-3A43-B022-45F201F59CD1}"/>
              </a:ext>
            </a:extLst>
          </p:cNvPr>
          <p:cNvSpPr>
            <a:spLocks noGrp="1"/>
          </p:cNvSpPr>
          <p:nvPr>
            <p:ph idx="1"/>
          </p:nvPr>
        </p:nvSpPr>
        <p:spPr/>
        <p:txBody>
          <a:bodyPr/>
          <a:lstStyle/>
          <a:p>
            <a:r>
              <a:rPr lang="en-US" dirty="0"/>
              <a:t>Some of the computer BUS are ISA, MCA, EISA, VESA PCI, FireWire, USB, and PCI Express. </a:t>
            </a:r>
          </a:p>
          <a:p>
            <a:endParaRPr lang="en-KH" dirty="0"/>
          </a:p>
          <a:p>
            <a:r>
              <a:rPr lang="en-KH" b="1" dirty="0">
                <a:solidFill>
                  <a:srgbClr val="C00000"/>
                </a:solidFill>
              </a:rPr>
              <a:t>ISA Bus</a:t>
            </a:r>
          </a:p>
          <a:p>
            <a:r>
              <a:rPr lang="en-US" dirty="0"/>
              <a:t>The industry standard architecture (ISA) bus was introduced by IBM for the IBM PC using an 8088 microprocessor. The ISA bus has an 8-bit data bus and 20 address lines at a clock speed of 8 </a:t>
            </a:r>
            <a:r>
              <a:rPr lang="en-US" dirty="0" err="1"/>
              <a:t>MHz.</a:t>
            </a:r>
            <a:r>
              <a:rPr lang="en-US" dirty="0"/>
              <a:t> The PC AT type uses the 80,286 processor which has a 16-bit data bus and 24-bit address lines and is compatible with the PC.</a:t>
            </a:r>
            <a:endParaRPr lang="en-KH" dirty="0"/>
          </a:p>
        </p:txBody>
      </p:sp>
    </p:spTree>
    <p:extLst>
      <p:ext uri="{BB962C8B-B14F-4D97-AF65-F5344CB8AC3E}">
        <p14:creationId xmlns:p14="http://schemas.microsoft.com/office/powerpoint/2010/main" val="1273702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5EBB488-AAC1-F340-8117-C49A67DF8B59}"/>
              </a:ext>
            </a:extLst>
          </p:cNvPr>
          <p:cNvSpPr txBox="1">
            <a:spLocks/>
          </p:cNvSpPr>
          <p:nvPr/>
        </p:nvSpPr>
        <p:spPr>
          <a:xfrm>
            <a:off x="1024128" y="290945"/>
            <a:ext cx="9720073" cy="656705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b="1" dirty="0">
                <a:solidFill>
                  <a:srgbClr val="C00000"/>
                </a:solidFill>
              </a:rPr>
              <a:t> Microchannel Architecture Bus</a:t>
            </a:r>
            <a:r>
              <a:rPr lang="en-US" dirty="0">
                <a:solidFill>
                  <a:srgbClr val="C00000"/>
                </a:solidFill>
              </a:rPr>
              <a:t> </a:t>
            </a:r>
            <a:endParaRPr lang="en-KH" dirty="0">
              <a:solidFill>
                <a:srgbClr val="C00000"/>
              </a:solidFill>
            </a:endParaRPr>
          </a:p>
          <a:p>
            <a:r>
              <a:rPr lang="en-US" dirty="0"/>
              <a:t>The microchannel architecture (MCA) bus was introduced by IBM in 1987 for its PS/2 microcomputer. The MCA bus is a 32-bit bus that can transfer four bytes of data at a time and runs at a 10 MHz clock speed. It also supports 16-bit data transfer and has 32-bit address lines. Microchannel architecture was so expensive the non-IBM vendors developed a comparable but less expensive solution called the EISA bus. </a:t>
            </a:r>
            <a:endParaRPr lang="en-KH" dirty="0"/>
          </a:p>
          <a:p>
            <a:r>
              <a:rPr lang="en-US" b="1" dirty="0">
                <a:solidFill>
                  <a:srgbClr val="C00000"/>
                </a:solidFill>
              </a:rPr>
              <a:t>EISA Bus </a:t>
            </a:r>
          </a:p>
          <a:p>
            <a:r>
              <a:rPr lang="en-US" dirty="0"/>
              <a:t>The extended ISA (EISA) bus is a 32-bit bus that also supports 8- and 16-bit data transfer bus architectures. EISA runs at 8-MHz clock speeds and has 32-bit address lines. </a:t>
            </a:r>
          </a:p>
          <a:p>
            <a:endParaRPr lang="en-KH" dirty="0"/>
          </a:p>
          <a:p>
            <a:r>
              <a:rPr lang="en-US" b="1" dirty="0">
                <a:solidFill>
                  <a:srgbClr val="C00000"/>
                </a:solidFill>
              </a:rPr>
              <a:t>VESA Bus </a:t>
            </a:r>
          </a:p>
          <a:p>
            <a:r>
              <a:rPr lang="en-US" dirty="0"/>
              <a:t>The video electronics standard association (VESA) bus, which is also called a video local bus (VL-BUS), is a standard interface between the computer and its </a:t>
            </a:r>
            <a:r>
              <a:rPr lang="en-US" dirty="0" err="1"/>
              <a:t>expan</a:t>
            </a:r>
            <a:r>
              <a:rPr lang="en-US" dirty="0"/>
              <a:t>- </a:t>
            </a:r>
            <a:r>
              <a:rPr lang="en-US" dirty="0" err="1"/>
              <a:t>sion</a:t>
            </a:r>
            <a:r>
              <a:rPr lang="en-US" dirty="0"/>
              <a:t>. As applications became more graphically intensive, the VESA bus was introduced to maximize throughput of video graphics memory. The VESA bus provides fast data flow between stations and can transfer up to 132 Mbps. </a:t>
            </a:r>
          </a:p>
          <a:p>
            <a:endParaRPr lang="en-KH" dirty="0"/>
          </a:p>
        </p:txBody>
      </p:sp>
    </p:spTree>
    <p:extLst>
      <p:ext uri="{BB962C8B-B14F-4D97-AF65-F5344CB8AC3E}">
        <p14:creationId xmlns:p14="http://schemas.microsoft.com/office/powerpoint/2010/main" val="3688507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843BF67-CC35-D549-87B6-1737042A1069}"/>
              </a:ext>
            </a:extLst>
          </p:cNvPr>
          <p:cNvSpPr txBox="1">
            <a:spLocks/>
          </p:cNvSpPr>
          <p:nvPr/>
        </p:nvSpPr>
        <p:spPr>
          <a:xfrm>
            <a:off x="1024128" y="290945"/>
            <a:ext cx="9720073" cy="656705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b="1" dirty="0">
                <a:solidFill>
                  <a:srgbClr val="C00000"/>
                </a:solidFill>
              </a:rPr>
              <a:t> PCI Bus</a:t>
            </a:r>
            <a:r>
              <a:rPr lang="en-US" dirty="0">
                <a:solidFill>
                  <a:srgbClr val="C00000"/>
                </a:solidFill>
              </a:rPr>
              <a:t> </a:t>
            </a:r>
            <a:endParaRPr lang="en-KH" dirty="0">
              <a:solidFill>
                <a:srgbClr val="C00000"/>
              </a:solidFill>
            </a:endParaRPr>
          </a:p>
          <a:p>
            <a:r>
              <a:rPr lang="en-US" dirty="0"/>
              <a:t>The peripheral component interconnect (PCI) bus was developed by Intel Corporation. PCI bus technology includes a 32-/64-bit bus that runs at a 33/66 MHz clock speed. PCI offers many advantages for connections to hubs, routers, and network interface cards (NIC). In particular, PCI provides more bandwidth: up to 1 gigabit per second as needed by these hardware components. </a:t>
            </a:r>
          </a:p>
          <a:p>
            <a:endParaRPr lang="en-US" dirty="0"/>
          </a:p>
          <a:p>
            <a:endParaRPr lang="en-US" dirty="0"/>
          </a:p>
          <a:p>
            <a:endParaRPr lang="en-KH" dirty="0"/>
          </a:p>
        </p:txBody>
      </p:sp>
      <p:pic>
        <p:nvPicPr>
          <p:cNvPr id="2049" name="Picture 1" descr="page139image25144704">
            <a:extLst>
              <a:ext uri="{FF2B5EF4-FFF2-40B4-BE49-F238E27FC236}">
                <a16:creationId xmlns:a16="http://schemas.microsoft.com/office/drawing/2014/main" id="{05D25120-2832-1E4B-A875-0B1571FDB2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3920" y="3175453"/>
            <a:ext cx="4882080" cy="27348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53B043-2BD2-B441-B52E-4C4AF2EC58C4}"/>
              </a:ext>
            </a:extLst>
          </p:cNvPr>
          <p:cNvSpPr txBox="1"/>
          <p:nvPr/>
        </p:nvSpPr>
        <p:spPr>
          <a:xfrm>
            <a:off x="2947644" y="6199495"/>
            <a:ext cx="973343" cy="369332"/>
          </a:xfrm>
          <a:prstGeom prst="rect">
            <a:avLst/>
          </a:prstGeom>
          <a:noFill/>
        </p:spPr>
        <p:txBody>
          <a:bodyPr wrap="none" rtlCol="0">
            <a:spAutoFit/>
          </a:bodyPr>
          <a:lstStyle/>
          <a:p>
            <a:r>
              <a:rPr lang="en-KH" dirty="0"/>
              <a:t>PCI card</a:t>
            </a:r>
          </a:p>
        </p:txBody>
      </p:sp>
      <p:sp>
        <p:nvSpPr>
          <p:cNvPr id="4" name="TextBox 3">
            <a:extLst>
              <a:ext uri="{FF2B5EF4-FFF2-40B4-BE49-F238E27FC236}">
                <a16:creationId xmlns:a16="http://schemas.microsoft.com/office/drawing/2014/main" id="{EB082528-A6A7-8B43-A790-1BC2A8EC0108}"/>
              </a:ext>
            </a:extLst>
          </p:cNvPr>
          <p:cNvSpPr txBox="1"/>
          <p:nvPr/>
        </p:nvSpPr>
        <p:spPr>
          <a:xfrm>
            <a:off x="6738687" y="3109555"/>
            <a:ext cx="4429185" cy="2800767"/>
          </a:xfrm>
          <a:prstGeom prst="rect">
            <a:avLst/>
          </a:prstGeom>
          <a:noFill/>
        </p:spPr>
        <p:txBody>
          <a:bodyPr wrap="square" rtlCol="0">
            <a:spAutoFit/>
          </a:bodyPr>
          <a:lstStyle/>
          <a:p>
            <a:r>
              <a:rPr lang="en-US" sz="2200" dirty="0"/>
              <a:t>The PCI bus was designed to improve the bandwidth and decrease latency in computer systems. Current versions of the PCI bus support data rates of 1056 Mbps and can be upgraded to 4224 Mbps. The PCI bus can support up to 16 slots or devices in the motherboard. </a:t>
            </a:r>
          </a:p>
        </p:txBody>
      </p:sp>
    </p:spTree>
    <p:extLst>
      <p:ext uri="{BB962C8B-B14F-4D97-AF65-F5344CB8AC3E}">
        <p14:creationId xmlns:p14="http://schemas.microsoft.com/office/powerpoint/2010/main" val="1006751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057BEC-256E-554A-9872-A8C10B7BF651}"/>
              </a:ext>
            </a:extLst>
          </p:cNvPr>
          <p:cNvPicPr>
            <a:picLocks noChangeAspect="1"/>
          </p:cNvPicPr>
          <p:nvPr/>
        </p:nvPicPr>
        <p:blipFill>
          <a:blip r:embed="rId2"/>
          <a:stretch>
            <a:fillRect/>
          </a:stretch>
        </p:blipFill>
        <p:spPr>
          <a:xfrm>
            <a:off x="135924" y="134823"/>
            <a:ext cx="7715541" cy="6415361"/>
          </a:xfrm>
          <a:prstGeom prst="rect">
            <a:avLst/>
          </a:prstGeom>
        </p:spPr>
      </p:pic>
      <p:pic>
        <p:nvPicPr>
          <p:cNvPr id="3" name="Picture 2">
            <a:extLst>
              <a:ext uri="{FF2B5EF4-FFF2-40B4-BE49-F238E27FC236}">
                <a16:creationId xmlns:a16="http://schemas.microsoft.com/office/drawing/2014/main" id="{BAE57DD0-0C37-5B40-95E2-B546A4FE7CB8}"/>
              </a:ext>
            </a:extLst>
          </p:cNvPr>
          <p:cNvPicPr>
            <a:picLocks noChangeAspect="1"/>
          </p:cNvPicPr>
          <p:nvPr/>
        </p:nvPicPr>
        <p:blipFill>
          <a:blip r:embed="rId3"/>
          <a:stretch>
            <a:fillRect/>
          </a:stretch>
        </p:blipFill>
        <p:spPr>
          <a:xfrm>
            <a:off x="7944080" y="3429000"/>
            <a:ext cx="4111996" cy="2752039"/>
          </a:xfrm>
          <a:prstGeom prst="rect">
            <a:avLst/>
          </a:prstGeom>
        </p:spPr>
      </p:pic>
    </p:spTree>
    <p:extLst>
      <p:ext uri="{BB962C8B-B14F-4D97-AF65-F5344CB8AC3E}">
        <p14:creationId xmlns:p14="http://schemas.microsoft.com/office/powerpoint/2010/main" val="2485300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093A8F-CB26-6947-A228-54C7A42B03C9}"/>
              </a:ext>
            </a:extLst>
          </p:cNvPr>
          <p:cNvPicPr>
            <a:picLocks noChangeAspect="1"/>
          </p:cNvPicPr>
          <p:nvPr/>
        </p:nvPicPr>
        <p:blipFill>
          <a:blip r:embed="rId2"/>
          <a:stretch>
            <a:fillRect/>
          </a:stretch>
        </p:blipFill>
        <p:spPr>
          <a:xfrm>
            <a:off x="1048603" y="1044243"/>
            <a:ext cx="10350860" cy="2384757"/>
          </a:xfrm>
          <a:prstGeom prst="rect">
            <a:avLst/>
          </a:prstGeom>
        </p:spPr>
      </p:pic>
      <p:sp>
        <p:nvSpPr>
          <p:cNvPr id="3" name="TextBox 2">
            <a:extLst>
              <a:ext uri="{FF2B5EF4-FFF2-40B4-BE49-F238E27FC236}">
                <a16:creationId xmlns:a16="http://schemas.microsoft.com/office/drawing/2014/main" id="{4E097585-09CA-844B-9714-2481E1801D6A}"/>
              </a:ext>
            </a:extLst>
          </p:cNvPr>
          <p:cNvSpPr txBox="1"/>
          <p:nvPr/>
        </p:nvSpPr>
        <p:spPr>
          <a:xfrm>
            <a:off x="4307080" y="3807726"/>
            <a:ext cx="3577839" cy="369332"/>
          </a:xfrm>
          <a:prstGeom prst="rect">
            <a:avLst/>
          </a:prstGeom>
          <a:noFill/>
        </p:spPr>
        <p:txBody>
          <a:bodyPr wrap="none" rtlCol="0">
            <a:spAutoFit/>
          </a:bodyPr>
          <a:lstStyle/>
          <a:p>
            <a:r>
              <a:rPr lang="en-KH" dirty="0"/>
              <a:t>Comparing different bus architecture</a:t>
            </a:r>
          </a:p>
        </p:txBody>
      </p:sp>
    </p:spTree>
    <p:extLst>
      <p:ext uri="{BB962C8B-B14F-4D97-AF65-F5344CB8AC3E}">
        <p14:creationId xmlns:p14="http://schemas.microsoft.com/office/powerpoint/2010/main" val="3915194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DEB1C62-3116-AC4F-8159-A3CFF477049D}"/>
              </a:ext>
            </a:extLst>
          </p:cNvPr>
          <p:cNvSpPr txBox="1">
            <a:spLocks/>
          </p:cNvSpPr>
          <p:nvPr/>
        </p:nvSpPr>
        <p:spPr>
          <a:xfrm>
            <a:off x="1024128" y="290945"/>
            <a:ext cx="9720073" cy="5755013"/>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b="1" dirty="0">
                <a:solidFill>
                  <a:srgbClr val="C00000"/>
                </a:solidFill>
              </a:rPr>
              <a:t> Universal Serial Bus (USB)</a:t>
            </a:r>
            <a:endParaRPr lang="en-KH" dirty="0">
              <a:solidFill>
                <a:srgbClr val="C00000"/>
              </a:solidFill>
            </a:endParaRPr>
          </a:p>
          <a:p>
            <a:pPr marL="363538" indent="-363538">
              <a:buFont typeface="Wingdings" pitchFamily="2" charset="2"/>
              <a:buChar char="Ø"/>
            </a:pPr>
            <a:r>
              <a:rPr lang="en-US" dirty="0"/>
              <a:t>The universal serial bus (USB) is a computer serial bus which enables users to connect peripherals such as the mouse, keyboard, modem, CD-ROM, scanner, and printer, to the outside of a computer without any configuration. </a:t>
            </a:r>
          </a:p>
          <a:p>
            <a:pPr marL="363538" indent="-363538">
              <a:buFont typeface="Wingdings" pitchFamily="2" charset="2"/>
              <a:buChar char="Ø"/>
            </a:pPr>
            <a:r>
              <a:rPr lang="en-US" dirty="0"/>
              <a:t>This means that a USB has the capability to detect when a device has been added or removed from a PC </a:t>
            </a:r>
          </a:p>
          <a:p>
            <a:pPr marL="363538" indent="-363538">
              <a:buFont typeface="Wingdings" pitchFamily="2" charset="2"/>
              <a:buChar char="Ø"/>
            </a:pPr>
            <a:r>
              <a:rPr lang="en-US" dirty="0"/>
              <a:t>USB is a true plug-and-play bus. Up to 127 peripherals can be connected to a PC with a USB. </a:t>
            </a:r>
          </a:p>
          <a:p>
            <a:pPr marL="0" indent="0">
              <a:buNone/>
            </a:pPr>
            <a:endParaRPr lang="en-US" dirty="0"/>
          </a:p>
          <a:p>
            <a:pPr marL="0" indent="0">
              <a:buNone/>
            </a:pPr>
            <a:endParaRPr lang="en-US" dirty="0"/>
          </a:p>
          <a:p>
            <a:endParaRPr lang="en-KH" dirty="0"/>
          </a:p>
        </p:txBody>
      </p:sp>
    </p:spTree>
    <p:extLst>
      <p:ext uri="{BB962C8B-B14F-4D97-AF65-F5344CB8AC3E}">
        <p14:creationId xmlns:p14="http://schemas.microsoft.com/office/powerpoint/2010/main" val="1158904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DEB1C62-3116-AC4F-8159-A3CFF477049D}"/>
              </a:ext>
            </a:extLst>
          </p:cNvPr>
          <p:cNvSpPr txBox="1">
            <a:spLocks/>
          </p:cNvSpPr>
          <p:nvPr/>
        </p:nvSpPr>
        <p:spPr>
          <a:xfrm>
            <a:off x="1024128" y="290945"/>
            <a:ext cx="9720073" cy="656705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dirty="0"/>
              <a:t>USB’s Versions:</a:t>
            </a:r>
          </a:p>
          <a:p>
            <a:pPr marL="0" indent="0">
              <a:buNone/>
            </a:pPr>
            <a:endParaRPr lang="en-US" dirty="0"/>
          </a:p>
          <a:p>
            <a:pPr marL="0" indent="0">
              <a:buNone/>
            </a:pPr>
            <a:r>
              <a:rPr lang="en-US" b="1" dirty="0"/>
              <a:t>USB version 1.1 </a:t>
            </a:r>
            <a:r>
              <a:rPr lang="en-US" dirty="0"/>
              <a:t>was released in 1998 which supports data rate of 12 Mbps (full speed) and 1.5 Mbps (low speed); </a:t>
            </a:r>
          </a:p>
          <a:p>
            <a:pPr marL="0" indent="0">
              <a:buNone/>
            </a:pPr>
            <a:r>
              <a:rPr lang="en-US" b="1" dirty="0"/>
              <a:t>USB version 2 </a:t>
            </a:r>
            <a:r>
              <a:rPr lang="en-US" dirty="0"/>
              <a:t>is a high speed (480 Mbps) that is compatible with USB 1.1 and was announced in 1999. The maximum cable length for USB is 5 meters.</a:t>
            </a:r>
          </a:p>
          <a:p>
            <a:pPr marL="0" indent="0">
              <a:buNone/>
            </a:pPr>
            <a:r>
              <a:rPr lang="en-US" dirty="0"/>
              <a:t>In 2000, the first USB flash drives were released and sold on the commercial market by IBM and Trek Technology.</a:t>
            </a:r>
          </a:p>
          <a:p>
            <a:pPr marL="0" indent="0">
              <a:buNone/>
            </a:pPr>
            <a:r>
              <a:rPr lang="en-US" b="1" dirty="0"/>
              <a:t>USB version 3</a:t>
            </a:r>
            <a:r>
              <a:rPr lang="en-US" dirty="0"/>
              <a:t> can transfer data up to 5 Gbps and was released on November 12, 2008</a:t>
            </a:r>
          </a:p>
          <a:p>
            <a:pPr marL="0" indent="0">
              <a:buNone/>
            </a:pPr>
            <a:r>
              <a:rPr lang="en-US" b="1" dirty="0"/>
              <a:t>USB version 3.1 </a:t>
            </a:r>
            <a:r>
              <a:rPr lang="en-US" dirty="0"/>
              <a:t>was released in July 2013, providing data transfer up to 10Gbps.</a:t>
            </a:r>
          </a:p>
          <a:p>
            <a:pPr marL="0" indent="0">
              <a:buNone/>
            </a:pPr>
            <a:r>
              <a:rPr lang="en-US" b="1" dirty="0"/>
              <a:t>USB version 3.2 </a:t>
            </a:r>
            <a:r>
              <a:rPr lang="en-US" dirty="0"/>
              <a:t>was released in September 2017. It introduced the USB-C connector, providing data transfer rates up to 20 Gbps</a:t>
            </a:r>
          </a:p>
          <a:p>
            <a:endParaRPr lang="en-KH" dirty="0"/>
          </a:p>
        </p:txBody>
      </p:sp>
    </p:spTree>
    <p:extLst>
      <p:ext uri="{BB962C8B-B14F-4D97-AF65-F5344CB8AC3E}">
        <p14:creationId xmlns:p14="http://schemas.microsoft.com/office/powerpoint/2010/main" val="3052287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49428D6-90BD-794F-B8D6-2D8B6C06A2DB}"/>
              </a:ext>
            </a:extLst>
          </p:cNvPr>
          <p:cNvSpPr txBox="1">
            <a:spLocks/>
          </p:cNvSpPr>
          <p:nvPr/>
        </p:nvSpPr>
        <p:spPr>
          <a:xfrm>
            <a:off x="1024128" y="290946"/>
            <a:ext cx="9720073" cy="2861688"/>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b="1" dirty="0"/>
              <a:t>Here are the key takeaways</a:t>
            </a:r>
            <a:r>
              <a:rPr lang="en-US" dirty="0"/>
              <a:t>:</a:t>
            </a:r>
          </a:p>
          <a:p>
            <a:pPr marL="363538" indent="-363538">
              <a:buFont typeface="Courier New" panose="02070309020205020404" pitchFamily="49" charset="0"/>
              <a:buChar char="o"/>
            </a:pPr>
            <a:r>
              <a:rPr lang="en-KH" dirty="0"/>
              <a:t>USB Type-C is not the same thing as USB 3.2</a:t>
            </a:r>
          </a:p>
          <a:p>
            <a:pPr marL="363538" indent="-363538">
              <a:buFont typeface="Courier New" panose="02070309020205020404" pitchFamily="49" charset="0"/>
              <a:buChar char="o"/>
            </a:pPr>
            <a:r>
              <a:rPr lang="en-KH" dirty="0"/>
              <a:t>A Type-C connector does not automatically indicate that a USB port will support USB 3.2 Gen 2 or USB 3.2 Gen 2x2 data transfer speed (10Gbps or 20Gbps)</a:t>
            </a:r>
          </a:p>
          <a:p>
            <a:pPr marL="363538" indent="-363538">
              <a:buFont typeface="Courier New" panose="02070309020205020404" pitchFamily="49" charset="0"/>
              <a:buChar char="o"/>
            </a:pPr>
            <a:r>
              <a:rPr lang="en-US" dirty="0"/>
              <a:t>The term “USB 3.1” or “USB 3.2” </a:t>
            </a:r>
            <a:r>
              <a:rPr lang="en-US" i="1" dirty="0"/>
              <a:t>may</a:t>
            </a:r>
            <a:r>
              <a:rPr lang="en-US" dirty="0"/>
              <a:t> be used to describe ports that support either 5 Gbps data transfer (USB 3.2 Gen 1) or 10 Gbps data transfer (USB 3.2 Gen 2).</a:t>
            </a:r>
          </a:p>
          <a:p>
            <a:pPr marL="363538" indent="-363538">
              <a:buFont typeface="Courier New" panose="02070309020205020404" pitchFamily="49" charset="0"/>
              <a:buChar char="o"/>
            </a:pPr>
            <a:endParaRPr lang="en-KH" dirty="0"/>
          </a:p>
        </p:txBody>
      </p:sp>
      <p:pic>
        <p:nvPicPr>
          <p:cNvPr id="3" name="Picture 2">
            <a:extLst>
              <a:ext uri="{FF2B5EF4-FFF2-40B4-BE49-F238E27FC236}">
                <a16:creationId xmlns:a16="http://schemas.microsoft.com/office/drawing/2014/main" id="{73B401B8-16BD-EB47-9438-6649EB90E84C}"/>
              </a:ext>
            </a:extLst>
          </p:cNvPr>
          <p:cNvPicPr>
            <a:picLocks noChangeAspect="1"/>
          </p:cNvPicPr>
          <p:nvPr/>
        </p:nvPicPr>
        <p:blipFill>
          <a:blip r:embed="rId2"/>
          <a:stretch>
            <a:fillRect/>
          </a:stretch>
        </p:blipFill>
        <p:spPr>
          <a:xfrm>
            <a:off x="1315680" y="3319248"/>
            <a:ext cx="9136529" cy="3081551"/>
          </a:xfrm>
          <a:prstGeom prst="rect">
            <a:avLst/>
          </a:prstGeom>
        </p:spPr>
      </p:pic>
    </p:spTree>
    <p:extLst>
      <p:ext uri="{BB962C8B-B14F-4D97-AF65-F5344CB8AC3E}">
        <p14:creationId xmlns:p14="http://schemas.microsoft.com/office/powerpoint/2010/main" val="21432103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sb types">
            <a:extLst>
              <a:ext uri="{FF2B5EF4-FFF2-40B4-BE49-F238E27FC236}">
                <a16:creationId xmlns:a16="http://schemas.microsoft.com/office/drawing/2014/main" id="{9F3EBE15-823B-6C4C-84D7-0A74AACCA6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481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USB-type-C">
            <a:extLst>
              <a:ext uri="{FF2B5EF4-FFF2-40B4-BE49-F238E27FC236}">
                <a16:creationId xmlns:a16="http://schemas.microsoft.com/office/drawing/2014/main" id="{3A88293E-958B-B84C-A6BD-AE94A7B38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5375"/>
            <a:ext cx="12192000"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240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EDE0140-D7C4-3E40-A2A5-C0C58A83A8F3}"/>
              </a:ext>
            </a:extLst>
          </p:cNvPr>
          <p:cNvSpPr txBox="1">
            <a:spLocks/>
          </p:cNvSpPr>
          <p:nvPr/>
        </p:nvSpPr>
        <p:spPr>
          <a:xfrm>
            <a:off x="1024128" y="290945"/>
            <a:ext cx="9720073" cy="1442321"/>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b="1" dirty="0">
                <a:solidFill>
                  <a:srgbClr val="C00000"/>
                </a:solidFill>
              </a:rPr>
              <a:t> USB Architecture</a:t>
            </a:r>
            <a:r>
              <a:rPr lang="en-US" dirty="0">
                <a:solidFill>
                  <a:srgbClr val="C00000"/>
                </a:solidFill>
              </a:rPr>
              <a:t> </a:t>
            </a:r>
            <a:endParaRPr lang="en-KH" dirty="0">
              <a:solidFill>
                <a:srgbClr val="C00000"/>
              </a:solidFill>
            </a:endParaRPr>
          </a:p>
          <a:p>
            <a:r>
              <a:rPr lang="en-US" dirty="0"/>
              <a:t>A USB system consists of </a:t>
            </a:r>
            <a:r>
              <a:rPr lang="en-US" b="1" dirty="0"/>
              <a:t>USB host controller</a:t>
            </a:r>
            <a:r>
              <a:rPr lang="en-US" dirty="0"/>
              <a:t>, </a:t>
            </a:r>
            <a:r>
              <a:rPr lang="en-US" b="1" dirty="0"/>
              <a:t>USB root hub</a:t>
            </a:r>
            <a:r>
              <a:rPr lang="en-US" dirty="0"/>
              <a:t>, </a:t>
            </a:r>
            <a:r>
              <a:rPr lang="en-US" b="1" dirty="0"/>
              <a:t>USB hub</a:t>
            </a:r>
            <a:r>
              <a:rPr lang="en-US" dirty="0"/>
              <a:t>, </a:t>
            </a:r>
            <a:r>
              <a:rPr lang="en-US" b="1" dirty="0"/>
              <a:t>USB cable</a:t>
            </a:r>
            <a:r>
              <a:rPr lang="en-US" dirty="0"/>
              <a:t>, </a:t>
            </a:r>
            <a:r>
              <a:rPr lang="en-US" b="1" dirty="0"/>
              <a:t>USB device</a:t>
            </a:r>
            <a:r>
              <a:rPr lang="en-US" dirty="0"/>
              <a:t>, </a:t>
            </a:r>
            <a:r>
              <a:rPr lang="en-US" b="1" dirty="0"/>
              <a:t>client software</a:t>
            </a:r>
            <a:r>
              <a:rPr lang="en-US" dirty="0"/>
              <a:t>, and </a:t>
            </a:r>
            <a:r>
              <a:rPr lang="en-US" b="1" dirty="0"/>
              <a:t>host controller software</a:t>
            </a:r>
            <a:r>
              <a:rPr lang="en-US" dirty="0"/>
              <a:t>. </a:t>
            </a:r>
          </a:p>
          <a:p>
            <a:endParaRPr lang="en-KH" dirty="0"/>
          </a:p>
        </p:txBody>
      </p:sp>
      <p:pic>
        <p:nvPicPr>
          <p:cNvPr id="3" name="Picture 2">
            <a:extLst>
              <a:ext uri="{FF2B5EF4-FFF2-40B4-BE49-F238E27FC236}">
                <a16:creationId xmlns:a16="http://schemas.microsoft.com/office/drawing/2014/main" id="{FFBC363C-AC87-F241-93C9-158940D15541}"/>
              </a:ext>
            </a:extLst>
          </p:cNvPr>
          <p:cNvPicPr>
            <a:picLocks noChangeAspect="1"/>
          </p:cNvPicPr>
          <p:nvPr/>
        </p:nvPicPr>
        <p:blipFill>
          <a:blip r:embed="rId2"/>
          <a:stretch>
            <a:fillRect/>
          </a:stretch>
        </p:blipFill>
        <p:spPr>
          <a:xfrm>
            <a:off x="2633780" y="1764310"/>
            <a:ext cx="6924439" cy="4802745"/>
          </a:xfrm>
          <a:prstGeom prst="rect">
            <a:avLst/>
          </a:prstGeom>
        </p:spPr>
      </p:pic>
    </p:spTree>
    <p:extLst>
      <p:ext uri="{BB962C8B-B14F-4D97-AF65-F5344CB8AC3E}">
        <p14:creationId xmlns:p14="http://schemas.microsoft.com/office/powerpoint/2010/main" val="1936049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EDE0140-D7C4-3E40-A2A5-C0C58A83A8F3}"/>
              </a:ext>
            </a:extLst>
          </p:cNvPr>
          <p:cNvSpPr txBox="1">
            <a:spLocks/>
          </p:cNvSpPr>
          <p:nvPr/>
        </p:nvSpPr>
        <p:spPr>
          <a:xfrm>
            <a:off x="1024128" y="290945"/>
            <a:ext cx="9720073" cy="6000673"/>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b="1" dirty="0"/>
              <a:t>Host Controller</a:t>
            </a:r>
            <a:r>
              <a:rPr lang="en-US" dirty="0"/>
              <a:t> initiates all data transfer, and root hub provides a connection between devices and host controller. The host controller uses polling to detect a new device and is connected to the bus or disconnected from. Also, USB host controller performs the following functions: </a:t>
            </a:r>
            <a:endParaRPr lang="en-KH" dirty="0"/>
          </a:p>
          <a:p>
            <a:pPr marL="809625" indent="-458788">
              <a:buFont typeface="+mj-lt"/>
              <a:buAutoNum type="alphaLcPeriod"/>
            </a:pPr>
            <a:r>
              <a:rPr lang="en-US" dirty="0"/>
              <a:t>Host controller sets up the device for operation (device configuration). </a:t>
            </a:r>
          </a:p>
          <a:p>
            <a:pPr marL="809625" indent="-458788">
              <a:buFont typeface="+mj-lt"/>
              <a:buAutoNum type="alphaLcPeriod"/>
            </a:pPr>
            <a:r>
              <a:rPr lang="en-US" dirty="0"/>
              <a:t>Packet generation.</a:t>
            </a:r>
          </a:p>
          <a:p>
            <a:pPr marL="809625" indent="-458788">
              <a:buFont typeface="+mj-lt"/>
              <a:buAutoNum type="alphaLcPeriod"/>
            </a:pPr>
            <a:r>
              <a:rPr lang="en-US" dirty="0"/>
              <a:t>Serializer/</a:t>
            </a:r>
            <a:r>
              <a:rPr lang="en-US" dirty="0" err="1"/>
              <a:t>deserializer</a:t>
            </a:r>
            <a:endParaRPr lang="en-US" dirty="0"/>
          </a:p>
          <a:p>
            <a:pPr marL="809625" indent="-458788">
              <a:buFont typeface="+mj-lt"/>
              <a:buAutoNum type="alphaLcPeriod"/>
            </a:pPr>
            <a:r>
              <a:rPr lang="en-US" dirty="0"/>
              <a:t>Process request from device and host. </a:t>
            </a:r>
          </a:p>
          <a:p>
            <a:pPr marL="809625" indent="-458788">
              <a:buFont typeface="+mj-lt"/>
              <a:buAutoNum type="alphaLcPeriod"/>
            </a:pPr>
            <a:r>
              <a:rPr lang="en-US" dirty="0"/>
              <a:t>Manage USB protocol. </a:t>
            </a:r>
          </a:p>
          <a:p>
            <a:pPr marL="809625" indent="-458788">
              <a:buFont typeface="+mj-lt"/>
              <a:buAutoNum type="alphaLcPeriod"/>
            </a:pPr>
            <a:r>
              <a:rPr lang="en-US" dirty="0"/>
              <a:t>Managing flow between host and USB devices.</a:t>
            </a:r>
          </a:p>
          <a:p>
            <a:pPr marL="809625" indent="-458788">
              <a:buFont typeface="+mj-lt"/>
              <a:buAutoNum type="alphaLcPeriod"/>
            </a:pPr>
            <a:r>
              <a:rPr lang="en-US" dirty="0"/>
              <a:t>Assign address to the devices.</a:t>
            </a:r>
          </a:p>
          <a:p>
            <a:pPr marL="809625" indent="-458788">
              <a:buFont typeface="+mj-lt"/>
              <a:buAutoNum type="alphaLcPeriod"/>
            </a:pPr>
            <a:r>
              <a:rPr lang="en-US" dirty="0"/>
              <a:t>Execute client software. </a:t>
            </a:r>
          </a:p>
          <a:p>
            <a:pPr marL="809625" indent="-458788">
              <a:buFont typeface="+mj-lt"/>
              <a:buAutoNum type="alphaLcPeriod"/>
            </a:pPr>
            <a:r>
              <a:rPr lang="en-US" dirty="0"/>
              <a:t>Collecting status bit from USB ports. </a:t>
            </a:r>
          </a:p>
          <a:p>
            <a:endParaRPr lang="en-KH" dirty="0"/>
          </a:p>
        </p:txBody>
      </p:sp>
    </p:spTree>
    <p:extLst>
      <p:ext uri="{BB962C8B-B14F-4D97-AF65-F5344CB8AC3E}">
        <p14:creationId xmlns:p14="http://schemas.microsoft.com/office/powerpoint/2010/main" val="3137634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5975DF-03D1-B340-81F8-53DBEB4EABB0}"/>
              </a:ext>
            </a:extLst>
          </p:cNvPr>
          <p:cNvSpPr txBox="1">
            <a:spLocks/>
          </p:cNvSpPr>
          <p:nvPr/>
        </p:nvSpPr>
        <p:spPr>
          <a:xfrm>
            <a:off x="1024128" y="290945"/>
            <a:ext cx="9720073" cy="6000673"/>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b="1" dirty="0"/>
              <a:t>Root Hub </a:t>
            </a:r>
            <a:r>
              <a:rPr lang="en-US" dirty="0"/>
              <a:t>The root hub performs power distribution to the devices, enables and disables the ports, and reports status of each port to the host controller. The root hub provides the connection between the host controller and USB ports. </a:t>
            </a:r>
          </a:p>
          <a:p>
            <a:endParaRPr lang="en-US" dirty="0"/>
          </a:p>
          <a:p>
            <a:r>
              <a:rPr lang="en-US" b="1" dirty="0"/>
              <a:t>Hub</a:t>
            </a:r>
            <a:r>
              <a:rPr lang="en-US" dirty="0"/>
              <a:t> Hubs are used to expand the number of devices connected to the USB system. Hubs are able to detect when a device is attached or removed from port. </a:t>
            </a:r>
          </a:p>
          <a:p>
            <a:endParaRPr lang="en-US" dirty="0"/>
          </a:p>
          <a:p>
            <a:r>
              <a:rPr lang="en-US" dirty="0"/>
              <a:t>In downstream transmission, all devices that are connected to the hub will receive the packet, but only the device accepts the packet that the device address matches with address in the token. </a:t>
            </a:r>
          </a:p>
          <a:p>
            <a:r>
              <a:rPr lang="en-US" dirty="0"/>
              <a:t>In upstream transmission, the device sends the packet to the hub, and hub transmits the packet to its upstream port only. </a:t>
            </a:r>
          </a:p>
          <a:p>
            <a:endParaRPr lang="en-US" dirty="0"/>
          </a:p>
          <a:p>
            <a:endParaRPr lang="en-US" dirty="0"/>
          </a:p>
        </p:txBody>
      </p:sp>
    </p:spTree>
    <p:extLst>
      <p:ext uri="{BB962C8B-B14F-4D97-AF65-F5344CB8AC3E}">
        <p14:creationId xmlns:p14="http://schemas.microsoft.com/office/powerpoint/2010/main" val="1409918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E6AF814-0359-AA40-9AD5-4A63CF96736E}"/>
              </a:ext>
            </a:extLst>
          </p:cNvPr>
          <p:cNvSpPr txBox="1">
            <a:spLocks/>
          </p:cNvSpPr>
          <p:nvPr/>
        </p:nvSpPr>
        <p:spPr>
          <a:xfrm>
            <a:off x="1024128" y="290945"/>
            <a:ext cx="9720073" cy="5755013"/>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b="1" dirty="0">
                <a:solidFill>
                  <a:srgbClr val="C00000"/>
                </a:solidFill>
              </a:rPr>
              <a:t> PCI Express Bus</a:t>
            </a:r>
            <a:endParaRPr lang="en-KH" dirty="0">
              <a:solidFill>
                <a:srgbClr val="C00000"/>
              </a:solidFill>
            </a:endParaRPr>
          </a:p>
          <a:p>
            <a:r>
              <a:rPr lang="en-US" dirty="0"/>
              <a:t>PCI express was introduced in mid-1990 with 33 MHz frequency, and during the time the speed of BUS was increased to 66 </a:t>
            </a:r>
            <a:r>
              <a:rPr lang="en-US" dirty="0" err="1"/>
              <a:t>MHz.</a:t>
            </a:r>
            <a:r>
              <a:rPr lang="en-US" dirty="0"/>
              <a:t> Due to new development in networking technology such as Gigabit Ethernet and I/O devices that demand more bandwidth, there is a need for a new bus technology with higher bandwidth. The PCI express was approved by Special Interest Group in 2002, and chipset starts shipping in 2004. The PCI express has the following features: </a:t>
            </a:r>
          </a:p>
          <a:p>
            <a:pPr marL="809625" indent="-446088">
              <a:buFont typeface="Courier New" panose="02070309020205020404" pitchFamily="49" charset="0"/>
              <a:buChar char="o"/>
            </a:pPr>
            <a:r>
              <a:rPr lang="en-US" dirty="0"/>
              <a:t>PCI express is point-to-point connection between devices. </a:t>
            </a:r>
          </a:p>
          <a:p>
            <a:pPr marL="809625" indent="-446088">
              <a:buFont typeface="Courier New" panose="02070309020205020404" pitchFamily="49" charset="0"/>
              <a:buChar char="o"/>
            </a:pPr>
            <a:r>
              <a:rPr lang="en-US" dirty="0"/>
              <a:t>PCI express is a serial bus. </a:t>
            </a:r>
          </a:p>
          <a:p>
            <a:pPr marL="809625" indent="-446088">
              <a:buFont typeface="Courier New" panose="02070309020205020404" pitchFamily="49" charset="0"/>
              <a:buChar char="o"/>
            </a:pPr>
            <a:r>
              <a:rPr lang="en-US" dirty="0"/>
              <a:t>PCI express uses pocket and layer architecture. </a:t>
            </a:r>
          </a:p>
          <a:p>
            <a:pPr marL="809625" indent="-446088">
              <a:buFont typeface="Courier New" panose="02070309020205020404" pitchFamily="49" charset="0"/>
              <a:buChar char="o"/>
            </a:pPr>
            <a:r>
              <a:rPr lang="en-US" dirty="0"/>
              <a:t>Compatible with PCI bus through software. </a:t>
            </a:r>
          </a:p>
          <a:p>
            <a:pPr marL="809625" indent="-446088">
              <a:buFont typeface="Courier New" panose="02070309020205020404" pitchFamily="49" charset="0"/>
              <a:buChar char="o"/>
            </a:pPr>
            <a:r>
              <a:rPr lang="en-US" dirty="0"/>
              <a:t>End-to-end link data integrity (error detection). </a:t>
            </a:r>
          </a:p>
          <a:p>
            <a:pPr marL="809625" indent="-446088">
              <a:buFont typeface="Courier New" panose="02070309020205020404" pitchFamily="49" charset="0"/>
              <a:buChar char="o"/>
            </a:pPr>
            <a:r>
              <a:rPr lang="en-US" dirty="0"/>
              <a:t>Isochronous data transfer. </a:t>
            </a:r>
          </a:p>
          <a:p>
            <a:pPr marL="809625" indent="-446088">
              <a:buFont typeface="Courier New" panose="02070309020205020404" pitchFamily="49" charset="0"/>
              <a:buChar char="o"/>
            </a:pPr>
            <a:r>
              <a:rPr lang="en-US" dirty="0"/>
              <a:t>Selectable bandwidth. </a:t>
            </a:r>
          </a:p>
          <a:p>
            <a:pPr marL="0" indent="0">
              <a:buNone/>
            </a:pPr>
            <a:endParaRPr lang="en-US" dirty="0"/>
          </a:p>
          <a:p>
            <a:pPr marL="0" indent="0">
              <a:buNone/>
            </a:pPr>
            <a:endParaRPr lang="en-US" dirty="0"/>
          </a:p>
          <a:p>
            <a:endParaRPr lang="en-KH" dirty="0"/>
          </a:p>
        </p:txBody>
      </p:sp>
    </p:spTree>
    <p:extLst>
      <p:ext uri="{BB962C8B-B14F-4D97-AF65-F5344CB8AC3E}">
        <p14:creationId xmlns:p14="http://schemas.microsoft.com/office/powerpoint/2010/main" val="2139138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1889E-A8A6-7346-BCD2-6226F4529A00}"/>
              </a:ext>
            </a:extLst>
          </p:cNvPr>
          <p:cNvSpPr>
            <a:spLocks noGrp="1"/>
          </p:cNvSpPr>
          <p:nvPr>
            <p:ph type="title"/>
          </p:nvPr>
        </p:nvSpPr>
        <p:spPr/>
        <p:txBody>
          <a:bodyPr/>
          <a:lstStyle/>
          <a:p>
            <a:r>
              <a:rPr lang="en-US" dirty="0"/>
              <a:t>C</a:t>
            </a:r>
            <a:r>
              <a:rPr lang="en-KH" dirty="0"/>
              <a:t>omponents of a microcomputer</a:t>
            </a:r>
          </a:p>
        </p:txBody>
      </p:sp>
      <p:pic>
        <p:nvPicPr>
          <p:cNvPr id="4" name="Picture 3">
            <a:extLst>
              <a:ext uri="{FF2B5EF4-FFF2-40B4-BE49-F238E27FC236}">
                <a16:creationId xmlns:a16="http://schemas.microsoft.com/office/drawing/2014/main" id="{DCEB26DF-2768-7446-B5C6-BD14782DD638}"/>
              </a:ext>
            </a:extLst>
          </p:cNvPr>
          <p:cNvPicPr>
            <a:picLocks noChangeAspect="1"/>
          </p:cNvPicPr>
          <p:nvPr/>
        </p:nvPicPr>
        <p:blipFill>
          <a:blip r:embed="rId2"/>
          <a:stretch>
            <a:fillRect/>
          </a:stretch>
        </p:blipFill>
        <p:spPr>
          <a:xfrm>
            <a:off x="1957203" y="2084832"/>
            <a:ext cx="7853921" cy="4086993"/>
          </a:xfrm>
          <a:prstGeom prst="rect">
            <a:avLst/>
          </a:prstGeom>
        </p:spPr>
      </p:pic>
    </p:spTree>
    <p:extLst>
      <p:ext uri="{BB962C8B-B14F-4D97-AF65-F5344CB8AC3E}">
        <p14:creationId xmlns:p14="http://schemas.microsoft.com/office/powerpoint/2010/main" val="22618487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615D607-F0AD-1C44-AC79-7A537D231607}"/>
              </a:ext>
            </a:extLst>
          </p:cNvPr>
          <p:cNvSpPr txBox="1">
            <a:spLocks/>
          </p:cNvSpPr>
          <p:nvPr/>
        </p:nvSpPr>
        <p:spPr>
          <a:xfrm>
            <a:off x="1024128" y="427423"/>
            <a:ext cx="9720073" cy="1865401"/>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b="1" dirty="0">
                <a:solidFill>
                  <a:srgbClr val="C00000"/>
                </a:solidFill>
              </a:rPr>
              <a:t> HDMI (High Definition Multimedia Interface)</a:t>
            </a:r>
            <a:endParaRPr lang="en-KH" dirty="0">
              <a:solidFill>
                <a:srgbClr val="C00000"/>
              </a:solidFill>
            </a:endParaRPr>
          </a:p>
          <a:p>
            <a:r>
              <a:rPr lang="en-US" dirty="0"/>
              <a:t>HDMI is an interface between two devices for transferring uncompressed video data and compressed or uncompressed digital audio data. Some of the applications of HDMI are computer monitor, digital TV, and video projector. </a:t>
            </a:r>
          </a:p>
          <a:p>
            <a:endParaRPr lang="en-US" dirty="0"/>
          </a:p>
          <a:p>
            <a:pPr marL="0" indent="0">
              <a:buNone/>
            </a:pPr>
            <a:endParaRPr lang="en-US" dirty="0"/>
          </a:p>
          <a:p>
            <a:endParaRPr lang="en-KH" dirty="0"/>
          </a:p>
        </p:txBody>
      </p:sp>
      <p:pic>
        <p:nvPicPr>
          <p:cNvPr id="5121" name="Picture 1" descr="page145image24765792">
            <a:extLst>
              <a:ext uri="{FF2B5EF4-FFF2-40B4-BE49-F238E27FC236}">
                <a16:creationId xmlns:a16="http://schemas.microsoft.com/office/drawing/2014/main" id="{1ABDC280-F556-4840-AFA7-588B3636E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3257" y="2845559"/>
            <a:ext cx="8765486" cy="3439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110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DDB1DC-C124-374C-81DD-B0C8B68758A6}"/>
              </a:ext>
            </a:extLst>
          </p:cNvPr>
          <p:cNvPicPr>
            <a:picLocks noChangeAspect="1"/>
          </p:cNvPicPr>
          <p:nvPr/>
        </p:nvPicPr>
        <p:blipFill rotWithShape="1">
          <a:blip r:embed="rId2"/>
          <a:srcRect t="5819" b="11048"/>
          <a:stretch/>
        </p:blipFill>
        <p:spPr>
          <a:xfrm>
            <a:off x="1947499" y="0"/>
            <a:ext cx="8157669" cy="6858000"/>
          </a:xfrm>
          <a:prstGeom prst="rect">
            <a:avLst/>
          </a:prstGeom>
        </p:spPr>
      </p:pic>
    </p:spTree>
    <p:extLst>
      <p:ext uri="{BB962C8B-B14F-4D97-AF65-F5344CB8AC3E}">
        <p14:creationId xmlns:p14="http://schemas.microsoft.com/office/powerpoint/2010/main" val="3959054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4A906D-A1EB-724B-8B96-A50432DA8CAA}"/>
              </a:ext>
            </a:extLst>
          </p:cNvPr>
          <p:cNvPicPr>
            <a:picLocks noChangeAspect="1"/>
          </p:cNvPicPr>
          <p:nvPr/>
        </p:nvPicPr>
        <p:blipFill>
          <a:blip r:embed="rId2"/>
          <a:stretch>
            <a:fillRect/>
          </a:stretch>
        </p:blipFill>
        <p:spPr>
          <a:xfrm>
            <a:off x="2202452" y="541650"/>
            <a:ext cx="7787096" cy="5774700"/>
          </a:xfrm>
          <a:prstGeom prst="rect">
            <a:avLst/>
          </a:prstGeom>
        </p:spPr>
      </p:pic>
    </p:spTree>
    <p:extLst>
      <p:ext uri="{BB962C8B-B14F-4D97-AF65-F5344CB8AC3E}">
        <p14:creationId xmlns:p14="http://schemas.microsoft.com/office/powerpoint/2010/main" val="195527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5A18FF-9B5C-BD4F-993B-15DF80DC8389}"/>
              </a:ext>
            </a:extLst>
          </p:cNvPr>
          <p:cNvPicPr>
            <a:picLocks noChangeAspect="1"/>
          </p:cNvPicPr>
          <p:nvPr/>
        </p:nvPicPr>
        <p:blipFill>
          <a:blip r:embed="rId2"/>
          <a:stretch>
            <a:fillRect/>
          </a:stretch>
        </p:blipFill>
        <p:spPr>
          <a:xfrm>
            <a:off x="1584906" y="705394"/>
            <a:ext cx="9022187" cy="5656217"/>
          </a:xfrm>
          <a:prstGeom prst="rect">
            <a:avLst/>
          </a:prstGeom>
        </p:spPr>
      </p:pic>
    </p:spTree>
    <p:extLst>
      <p:ext uri="{BB962C8B-B14F-4D97-AF65-F5344CB8AC3E}">
        <p14:creationId xmlns:p14="http://schemas.microsoft.com/office/powerpoint/2010/main" val="3551397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DCC56-4290-F04E-8674-6C0ED000910E}"/>
              </a:ext>
            </a:extLst>
          </p:cNvPr>
          <p:cNvSpPr>
            <a:spLocks noGrp="1"/>
          </p:cNvSpPr>
          <p:nvPr>
            <p:ph type="title"/>
          </p:nvPr>
        </p:nvSpPr>
        <p:spPr/>
        <p:txBody>
          <a:bodyPr>
            <a:normAutofit/>
          </a:bodyPr>
          <a:lstStyle/>
          <a:p>
            <a:r>
              <a:rPr lang="en-KH" sz="4400" dirty="0"/>
              <a:t>Let’s play around with computer components</a:t>
            </a:r>
          </a:p>
        </p:txBody>
      </p:sp>
      <p:sp>
        <p:nvSpPr>
          <p:cNvPr id="3" name="Content Placeholder 2">
            <a:extLst>
              <a:ext uri="{FF2B5EF4-FFF2-40B4-BE49-F238E27FC236}">
                <a16:creationId xmlns:a16="http://schemas.microsoft.com/office/drawing/2014/main" id="{C4FC6FAD-A1F1-F344-9BF9-4CC0C7835911}"/>
              </a:ext>
            </a:extLst>
          </p:cNvPr>
          <p:cNvSpPr>
            <a:spLocks noGrp="1"/>
          </p:cNvSpPr>
          <p:nvPr>
            <p:ph idx="1"/>
          </p:nvPr>
        </p:nvSpPr>
        <p:spPr>
          <a:xfrm>
            <a:off x="1024128" y="2286000"/>
            <a:ext cx="9720073" cy="2743200"/>
          </a:xfrm>
        </p:spPr>
        <p:txBody>
          <a:bodyPr/>
          <a:lstStyle/>
          <a:p>
            <a:r>
              <a:rPr lang="en-KH" dirty="0"/>
              <a:t>Go to this link: </a:t>
            </a:r>
            <a:r>
              <a:rPr lang="en-US" dirty="0">
                <a:hlinkClick r:id="rId2"/>
              </a:rPr>
              <a:t>https://pcpartpicker.com/list/</a:t>
            </a:r>
            <a:endParaRPr lang="en-US" dirty="0"/>
          </a:p>
          <a:p>
            <a:r>
              <a:rPr lang="en-US" dirty="0"/>
              <a:t>Build a computer base on your preference with the budget limit of </a:t>
            </a:r>
            <a:r>
              <a:rPr lang="en-US" dirty="0">
                <a:solidFill>
                  <a:srgbClr val="C00000"/>
                </a:solidFill>
              </a:rPr>
              <a:t>500$</a:t>
            </a:r>
            <a:r>
              <a:rPr lang="en-US" dirty="0"/>
              <a:t>. Choose the components with </a:t>
            </a:r>
            <a:r>
              <a:rPr lang="en-US" dirty="0">
                <a:solidFill>
                  <a:srgbClr val="C00000"/>
                </a:solidFill>
              </a:rPr>
              <a:t>reason</a:t>
            </a:r>
            <a:r>
              <a:rPr lang="en-US" dirty="0"/>
              <a:t>. </a:t>
            </a:r>
          </a:p>
          <a:p>
            <a:endParaRPr lang="en-US" dirty="0"/>
          </a:p>
          <a:p>
            <a:r>
              <a:rPr lang="en-US" dirty="0"/>
              <a:t>You have 15minutes.</a:t>
            </a:r>
          </a:p>
          <a:p>
            <a:r>
              <a:rPr lang="en-US" dirty="0"/>
              <a:t>Share your draft in the chat box</a:t>
            </a:r>
          </a:p>
        </p:txBody>
      </p:sp>
      <p:pic>
        <p:nvPicPr>
          <p:cNvPr id="4" name="Picture 3">
            <a:extLst>
              <a:ext uri="{FF2B5EF4-FFF2-40B4-BE49-F238E27FC236}">
                <a16:creationId xmlns:a16="http://schemas.microsoft.com/office/drawing/2014/main" id="{45D65C34-D19F-B840-A4EE-F37F6F4142F5}"/>
              </a:ext>
            </a:extLst>
          </p:cNvPr>
          <p:cNvPicPr>
            <a:picLocks noChangeAspect="1"/>
          </p:cNvPicPr>
          <p:nvPr/>
        </p:nvPicPr>
        <p:blipFill>
          <a:blip r:embed="rId3"/>
          <a:stretch>
            <a:fillRect/>
          </a:stretch>
        </p:blipFill>
        <p:spPr>
          <a:xfrm>
            <a:off x="1085088" y="5551715"/>
            <a:ext cx="10288202" cy="1024721"/>
          </a:xfrm>
          <a:prstGeom prst="rect">
            <a:avLst/>
          </a:prstGeom>
        </p:spPr>
      </p:pic>
      <p:sp>
        <p:nvSpPr>
          <p:cNvPr id="5" name="TextBox 4">
            <a:extLst>
              <a:ext uri="{FF2B5EF4-FFF2-40B4-BE49-F238E27FC236}">
                <a16:creationId xmlns:a16="http://schemas.microsoft.com/office/drawing/2014/main" id="{9E72A8F1-AB62-1F4C-9E12-C06DC7FA463F}"/>
              </a:ext>
            </a:extLst>
          </p:cNvPr>
          <p:cNvSpPr txBox="1"/>
          <p:nvPr/>
        </p:nvSpPr>
        <p:spPr>
          <a:xfrm>
            <a:off x="1024128" y="5105791"/>
            <a:ext cx="974947" cy="369332"/>
          </a:xfrm>
          <a:prstGeom prst="rect">
            <a:avLst/>
          </a:prstGeom>
          <a:noFill/>
        </p:spPr>
        <p:txBody>
          <a:bodyPr wrap="none" rtlCol="0">
            <a:spAutoFit/>
          </a:bodyPr>
          <a:lstStyle/>
          <a:p>
            <a:r>
              <a:rPr lang="en-KH" dirty="0"/>
              <a:t>Example</a:t>
            </a:r>
          </a:p>
        </p:txBody>
      </p:sp>
    </p:spTree>
    <p:extLst>
      <p:ext uri="{BB962C8B-B14F-4D97-AF65-F5344CB8AC3E}">
        <p14:creationId xmlns:p14="http://schemas.microsoft.com/office/powerpoint/2010/main" val="3764722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DD5D40-0C28-AD4B-BB6E-358063507F58}"/>
              </a:ext>
            </a:extLst>
          </p:cNvPr>
          <p:cNvSpPr txBox="1"/>
          <p:nvPr/>
        </p:nvSpPr>
        <p:spPr>
          <a:xfrm>
            <a:off x="568411" y="296562"/>
            <a:ext cx="3957943" cy="461665"/>
          </a:xfrm>
          <a:prstGeom prst="rect">
            <a:avLst/>
          </a:prstGeom>
          <a:noFill/>
        </p:spPr>
        <p:txBody>
          <a:bodyPr wrap="none" rtlCol="0">
            <a:spAutoFit/>
          </a:bodyPr>
          <a:lstStyle/>
          <a:p>
            <a:r>
              <a:rPr lang="en-KH" sz="2400" b="1" dirty="0"/>
              <a:t>Central Processing Unit (CPU)</a:t>
            </a:r>
          </a:p>
        </p:txBody>
      </p:sp>
      <p:sp>
        <p:nvSpPr>
          <p:cNvPr id="3" name="Content Placeholder 2">
            <a:extLst>
              <a:ext uri="{FF2B5EF4-FFF2-40B4-BE49-F238E27FC236}">
                <a16:creationId xmlns:a16="http://schemas.microsoft.com/office/drawing/2014/main" id="{9CC2A15C-EE00-AC46-975E-2447BCBA1630}"/>
              </a:ext>
            </a:extLst>
          </p:cNvPr>
          <p:cNvSpPr txBox="1">
            <a:spLocks/>
          </p:cNvSpPr>
          <p:nvPr/>
        </p:nvSpPr>
        <p:spPr>
          <a:xfrm>
            <a:off x="568411" y="976184"/>
            <a:ext cx="11046940" cy="5486399"/>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dirty="0"/>
              <a:t>The central processing unit is the “brain” of the computer</a:t>
            </a:r>
            <a:r>
              <a:rPr lang="en-KH" dirty="0"/>
              <a:t>:</a:t>
            </a:r>
          </a:p>
          <a:p>
            <a:pPr marL="714375" indent="-382588">
              <a:buFont typeface="Wingdings" pitchFamily="2" charset="2"/>
              <a:buChar char="Ø"/>
            </a:pPr>
            <a:r>
              <a:rPr lang="en-US" dirty="0"/>
              <a:t>A</a:t>
            </a:r>
            <a:r>
              <a:rPr lang="en-KH" dirty="0"/>
              <a:t>ccepting data from input devices</a:t>
            </a:r>
          </a:p>
          <a:p>
            <a:pPr marL="714375" indent="-382588">
              <a:buFont typeface="Wingdings" pitchFamily="2" charset="2"/>
              <a:buChar char="Ø"/>
            </a:pPr>
            <a:r>
              <a:rPr lang="en-US" dirty="0"/>
              <a:t>P</a:t>
            </a:r>
            <a:r>
              <a:rPr lang="en-KH" dirty="0"/>
              <a:t>rocessing the data into information</a:t>
            </a:r>
          </a:p>
          <a:p>
            <a:pPr marL="714375" indent="-382588">
              <a:buFont typeface="Wingdings" pitchFamily="2" charset="2"/>
              <a:buChar char="Ø"/>
            </a:pPr>
            <a:r>
              <a:rPr lang="en-US" dirty="0"/>
              <a:t>T</a:t>
            </a:r>
            <a:r>
              <a:rPr lang="en-KH" dirty="0"/>
              <a:t>ransferring the information to memory and output devices</a:t>
            </a:r>
          </a:p>
          <a:p>
            <a:pPr marL="714375" indent="-382588">
              <a:buFont typeface="Wingdings" pitchFamily="2" charset="2"/>
              <a:buChar char="Ø"/>
            </a:pPr>
            <a:endParaRPr lang="en-KH" dirty="0"/>
          </a:p>
          <a:p>
            <a:pPr marL="0" indent="0">
              <a:buNone/>
            </a:pPr>
            <a:r>
              <a:rPr lang="en-KH" dirty="0"/>
              <a:t>CPU is composed of:</a:t>
            </a:r>
          </a:p>
          <a:p>
            <a:pPr marL="714375" indent="-357188">
              <a:buFont typeface="+mj-lt"/>
              <a:buAutoNum type="arabicPeriod"/>
            </a:pPr>
            <a:r>
              <a:rPr lang="en-KH" dirty="0"/>
              <a:t>Arithmetic logic unit (ALU): perform arithmetic opeations such as addition, substraction, division and multiplication and logic operations such as AND OR and NOT.</a:t>
            </a:r>
          </a:p>
          <a:p>
            <a:pPr marL="714375" indent="-357188">
              <a:buFont typeface="+mj-lt"/>
              <a:buAutoNum type="arabicPeriod"/>
            </a:pPr>
            <a:r>
              <a:rPr lang="en-KH" dirty="0"/>
              <a:t>Control unit: control input/output devices, generate control signals to the other components, perform instruction execution.</a:t>
            </a:r>
          </a:p>
          <a:p>
            <a:pPr marL="714375" indent="-357188">
              <a:buFont typeface="+mj-lt"/>
              <a:buAutoNum type="arabicPeriod"/>
            </a:pPr>
            <a:r>
              <a:rPr lang="en-KH" dirty="0"/>
              <a:t>Registers: fastest memory in a computer which holds information for instruction execution.</a:t>
            </a:r>
          </a:p>
          <a:p>
            <a:pPr marL="714375" indent="-357188">
              <a:buFont typeface="+mj-lt"/>
              <a:buAutoNum type="arabicPeriod"/>
            </a:pPr>
            <a:r>
              <a:rPr lang="en-KH" dirty="0"/>
              <a:t>Cpu buses</a:t>
            </a:r>
          </a:p>
        </p:txBody>
      </p:sp>
    </p:spTree>
    <p:extLst>
      <p:ext uri="{BB962C8B-B14F-4D97-AF65-F5344CB8AC3E}">
        <p14:creationId xmlns:p14="http://schemas.microsoft.com/office/powerpoint/2010/main" val="30392113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F14769A3AB22E4DBBEB43953F3A2D59" ma:contentTypeVersion="0" ma:contentTypeDescription="Create a new document." ma:contentTypeScope="" ma:versionID="a41ae7e05f1bd627e15bd105b4cebf2f">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895EC65-EDAD-40C0-B4FD-A9F20ADCCD9A}"/>
</file>

<file path=customXml/itemProps2.xml><?xml version="1.0" encoding="utf-8"?>
<ds:datastoreItem xmlns:ds="http://schemas.openxmlformats.org/officeDocument/2006/customXml" ds:itemID="{B32D00F1-6694-4EC8-85F9-E6F48D4CC5C2}"/>
</file>

<file path=customXml/itemProps3.xml><?xml version="1.0" encoding="utf-8"?>
<ds:datastoreItem xmlns:ds="http://schemas.openxmlformats.org/officeDocument/2006/customXml" ds:itemID="{D631CBF1-070F-4FC3-A9F5-736926EBE1E7}"/>
</file>

<file path=docProps/app.xml><?xml version="1.0" encoding="utf-8"?>
<Properties xmlns="http://schemas.openxmlformats.org/officeDocument/2006/extended-properties" xmlns:vt="http://schemas.openxmlformats.org/officeDocument/2006/docPropsVTypes">
  <Template>Integral</Template>
  <TotalTime>1071</TotalTime>
  <Words>2628</Words>
  <Application>Microsoft Macintosh PowerPoint</Application>
  <PresentationFormat>Widescreen</PresentationFormat>
  <Paragraphs>245</Paragraphs>
  <Slides>40</Slides>
  <Notes>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Courier New</vt:lpstr>
      <vt:lpstr>Tw Cen MT</vt:lpstr>
      <vt:lpstr>Tw Cen MT Condensed</vt:lpstr>
      <vt:lpstr>Wingdings</vt:lpstr>
      <vt:lpstr>Wingdings 3</vt:lpstr>
      <vt:lpstr>Integral</vt:lpstr>
      <vt:lpstr>Computer components &amp; Design</vt:lpstr>
      <vt:lpstr>General System Architecture</vt:lpstr>
      <vt:lpstr>PowerPoint Presentation</vt:lpstr>
      <vt:lpstr>Components of a microcomputer</vt:lpstr>
      <vt:lpstr>PowerPoint Presentation</vt:lpstr>
      <vt:lpstr>PowerPoint Presentation</vt:lpstr>
      <vt:lpstr>PowerPoint Presentation</vt:lpstr>
      <vt:lpstr>Let’s play around with computer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 time</vt:lpstr>
      <vt:lpstr>PowerPoint Presentation</vt:lpstr>
      <vt:lpstr>Multicore processors</vt:lpstr>
      <vt:lpstr>PowerPoint Presentation</vt:lpstr>
      <vt:lpstr>CPU Instruction execution</vt:lpstr>
      <vt:lpstr>PowerPoint Presentation</vt:lpstr>
      <vt:lpstr>Pipelining</vt:lpstr>
      <vt:lpstr>PowerPoint Presentation</vt:lpstr>
      <vt:lpstr>Microcomputer bus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components &amp; Design</dc:title>
  <dc:creator>thavorac chun</dc:creator>
  <cp:lastModifiedBy>thavorac chun</cp:lastModifiedBy>
  <cp:revision>3</cp:revision>
  <cp:lastPrinted>2022-03-23T23:26:52Z</cp:lastPrinted>
  <dcterms:created xsi:type="dcterms:W3CDTF">2022-03-23T12:36:22Z</dcterms:created>
  <dcterms:modified xsi:type="dcterms:W3CDTF">2022-03-31T02:01:35Z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0x0101005F14769A3AB22E4DBBEB43953F3A2D59</vt:lpwstr>
  </property>
</Properties>
</file>